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Lst>
  <p:notesMasterIdLst>
    <p:notesMasterId r:id="rId36"/>
  </p:notesMasterIdLst>
  <p:handoutMasterIdLst>
    <p:handoutMasterId r:id="rId37"/>
  </p:handoutMasterIdLst>
  <p:sldIdLst>
    <p:sldId id="418" r:id="rId5"/>
    <p:sldId id="419" r:id="rId6"/>
    <p:sldId id="397" r:id="rId7"/>
    <p:sldId id="420" r:id="rId8"/>
    <p:sldId id="495" r:id="rId9"/>
    <p:sldId id="509" r:id="rId10"/>
    <p:sldId id="510" r:id="rId11"/>
    <p:sldId id="511" r:id="rId12"/>
    <p:sldId id="512" r:id="rId13"/>
    <p:sldId id="513" r:id="rId14"/>
    <p:sldId id="514" r:id="rId15"/>
    <p:sldId id="503" r:id="rId16"/>
    <p:sldId id="504" r:id="rId17"/>
    <p:sldId id="505" r:id="rId18"/>
    <p:sldId id="506" r:id="rId19"/>
    <p:sldId id="493" r:id="rId20"/>
    <p:sldId id="515" r:id="rId21"/>
    <p:sldId id="516" r:id="rId22"/>
    <p:sldId id="517" r:id="rId23"/>
    <p:sldId id="518" r:id="rId24"/>
    <p:sldId id="496" r:id="rId25"/>
    <p:sldId id="497" r:id="rId26"/>
    <p:sldId id="498" r:id="rId27"/>
    <p:sldId id="499" r:id="rId28"/>
    <p:sldId id="500" r:id="rId29"/>
    <p:sldId id="501" r:id="rId30"/>
    <p:sldId id="502" r:id="rId31"/>
    <p:sldId id="519" r:id="rId32"/>
    <p:sldId id="457" r:id="rId33"/>
    <p:sldId id="398" r:id="rId34"/>
    <p:sldId id="417" r:id="rId35"/>
  </p:sldIdLst>
  <p:sldSz cx="12192000" cy="6858000"/>
  <p:notesSz cx="6858000" cy="9144000"/>
  <p:embeddedFontLst>
    <p:embeddedFont>
      <p:font typeface="Helvetica35-Thin" panose="020B0604020202020204" charset="0"/>
      <p:regular r:id="rId38"/>
    </p:embeddedFont>
    <p:embeddedFont>
      <p:font typeface="Segoe UI Semilight" panose="020B0402040204020203" pitchFamily="34" charset="0"/>
      <p:regular r:id="rId39"/>
      <p:italic r:id="rId40"/>
    </p:embeddedFont>
    <p:embeddedFont>
      <p:font typeface="Segoe UI Semibold" panose="020B0702040204020203" pitchFamily="34" charset="0"/>
      <p:bold r:id="rId41"/>
      <p:boldItalic r:id="rId42"/>
    </p:embeddedFont>
    <p:embeddedFont>
      <p:font typeface="Roboto Light" panose="020B0604020202020204" charset="0"/>
      <p:regular r:id="rId43"/>
      <p:bold r:id="rId44"/>
      <p:italic r:id="rId45"/>
      <p:boldItalic r:id="rId46"/>
    </p:embeddedFont>
    <p:embeddedFont>
      <p:font typeface="Tw Cen MT" panose="020B0602020104020603" pitchFamily="3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Helvetica" panose="020B0604020202020204" pitchFamily="34" charset="0"/>
      <p:regular r:id="rId55"/>
      <p:bold r:id="rId56"/>
      <p:italic r:id="rId57"/>
      <p:boldItalic r:id="rId58"/>
    </p:embeddedFont>
    <p:embeddedFont>
      <p:font typeface="Open Sans" panose="020B0604020202020204" charset="0"/>
      <p:regular r:id="rId59"/>
      <p:bold r:id="rId60"/>
      <p:italic r:id="rId61"/>
      <p:boldItalic r:id="rId62"/>
    </p:embeddedFont>
    <p:embeddedFont>
      <p:font typeface="Segoe UI Light" panose="020B0502040204020203" pitchFamily="34" charset="0"/>
      <p:regular r:id="rId63"/>
      <p:italic r:id="rId64"/>
    </p:embeddedFont>
    <p:embeddedFont>
      <p:font typeface="Segoe UI" panose="020B0502040204020203" pitchFamily="34" charset="0"/>
      <p:regular r:id="rId65"/>
      <p:bold r:id="rId66"/>
      <p:italic r:id="rId67"/>
      <p:boldItalic r:id="rId68"/>
    </p:embeddedFont>
    <p:embeddedFont>
      <p:font typeface="Calibri" panose="020F0502020204030204"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A970F0E-6583-4726-8BB4-81654473F8E5}">
          <p14:sldIdLst>
            <p14:sldId id="418"/>
            <p14:sldId id="419"/>
            <p14:sldId id="397"/>
          </p14:sldIdLst>
        </p14:section>
        <p14:section name="Más allá del desarrollo" id="{406A499C-301F-40F7-A80E-338809CF1A7B}">
          <p14:sldIdLst>
            <p14:sldId id="420"/>
            <p14:sldId id="495"/>
            <p14:sldId id="509"/>
            <p14:sldId id="510"/>
            <p14:sldId id="511"/>
            <p14:sldId id="512"/>
            <p14:sldId id="513"/>
            <p14:sldId id="514"/>
            <p14:sldId id="503"/>
            <p14:sldId id="504"/>
            <p14:sldId id="505"/>
            <p14:sldId id="506"/>
            <p14:sldId id="493"/>
            <p14:sldId id="515"/>
            <p14:sldId id="516"/>
            <p14:sldId id="517"/>
            <p14:sldId id="518"/>
          </p14:sldIdLst>
        </p14:section>
        <p14:section name="App Center" id="{5BD0ECC6-764C-428E-9ED6-F2C9D09FC6CA}">
          <p14:sldIdLst>
            <p14:sldId id="496"/>
            <p14:sldId id="497"/>
            <p14:sldId id="498"/>
            <p14:sldId id="499"/>
            <p14:sldId id="500"/>
            <p14:sldId id="501"/>
            <p14:sldId id="502"/>
            <p14:sldId id="519"/>
          </p14:sldIdLst>
        </p14:section>
        <p14:section name="Preguntas" id="{CC97AE8E-3919-4A54-A43C-8700373926E0}">
          <p14:sldIdLst>
            <p14:sldId id="457"/>
            <p14:sldId id="398"/>
            <p14:sldId id="417"/>
          </p14:sldIdLst>
        </p14:section>
      </p14:sectionLst>
    </p:ex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F"/>
    <a:srgbClr val="43536D"/>
    <a:srgbClr val="0C002A"/>
    <a:srgbClr val="130042"/>
    <a:srgbClr val="26034D"/>
    <a:srgbClr val="01DBFF"/>
    <a:srgbClr val="00DBFF"/>
    <a:srgbClr val="12003E"/>
    <a:srgbClr val="1721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5" autoAdjust="0"/>
    <p:restoredTop sz="81481" autoAdjust="0"/>
  </p:normalViewPr>
  <p:slideViewPr>
    <p:cSldViewPr snapToGrid="0">
      <p:cViewPr varScale="1">
        <p:scale>
          <a:sx n="79" d="100"/>
          <a:sy n="79" d="100"/>
        </p:scale>
        <p:origin x="106" y="43"/>
      </p:cViewPr>
      <p:guideLst>
        <p:guide pos="1232"/>
        <p:guide orient="horz" pos="1706"/>
        <p:guide orient="horz" pos="3838"/>
        <p:guide orient="horz" pos="1049"/>
      </p:guideLst>
    </p:cSldViewPr>
  </p:slideViewPr>
  <p:outlineViewPr>
    <p:cViewPr>
      <p:scale>
        <a:sx n="33" d="100"/>
        <a:sy n="33" d="100"/>
      </p:scale>
      <p:origin x="0" y="-748"/>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font" Target="fonts/font3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34.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4.fntdata"/><Relationship Id="rId72" Type="http://schemas.openxmlformats.org/officeDocument/2006/relationships/font" Target="fonts/font3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Soto Castro" userId="8b739d3f-700c-46c0-881a-5f916d036e10" providerId="ADAL" clId="{9FFF2217-1730-4306-BA1B-0A638D202CA8}"/>
    <pc:docChg chg="modMainMaster">
      <pc:chgData name="María Soto Castro" userId="8b739d3f-700c-46c0-881a-5f916d036e10" providerId="ADAL" clId="{9FFF2217-1730-4306-BA1B-0A638D202CA8}" dt="2017-11-03T13:59:57.269" v="20"/>
      <pc:docMkLst>
        <pc:docMk/>
      </pc:docMkLst>
      <pc:sldMasterChg chg="modSldLayout">
        <pc:chgData name="María Soto Castro" userId="8b739d3f-700c-46c0-881a-5f916d036e10" providerId="ADAL" clId="{9FFF2217-1730-4306-BA1B-0A638D202CA8}" dt="2017-11-03T13:59:57.269" v="20"/>
        <pc:sldMasterMkLst>
          <pc:docMk/>
          <pc:sldMasterMk cId="1210962845" sldId="2147483672"/>
        </pc:sldMasterMkLst>
        <pc:sldLayoutChg chg="modSp">
          <pc:chgData name="María Soto Castro" userId="8b739d3f-700c-46c0-881a-5f916d036e10" providerId="ADAL" clId="{9FFF2217-1730-4306-BA1B-0A638D202CA8}" dt="2017-11-03T13:59:57.269" v="20"/>
          <pc:sldLayoutMkLst>
            <pc:docMk/>
            <pc:sldMasterMk cId="1210962845" sldId="2147483672"/>
            <pc:sldLayoutMk cId="2892420350" sldId="2147483762"/>
          </pc:sldLayoutMkLst>
          <pc:spChg chg="mod">
            <ac:chgData name="María Soto Castro" userId="8b739d3f-700c-46c0-881a-5f916d036e10" providerId="ADAL" clId="{9FFF2217-1730-4306-BA1B-0A638D202CA8}" dt="2017-11-03T13:58:03.004" v="0" actId="20577"/>
            <ac:spMkLst>
              <pc:docMk/>
              <pc:sldMasterMk cId="1210962845" sldId="2147483672"/>
              <pc:sldLayoutMk cId="2892420350" sldId="2147483762"/>
              <ac:spMk id="19" creationId="{00000000-0000-0000-0000-000000000000}"/>
            </ac:spMkLst>
          </pc:spChg>
          <pc:spChg chg="mod">
            <ac:chgData name="María Soto Castro" userId="8b739d3f-700c-46c0-881a-5f916d036e10" providerId="ADAL" clId="{9FFF2217-1730-4306-BA1B-0A638D202CA8}" dt="2017-11-03T13:59:25.205" v="19" actId="14100"/>
            <ac:spMkLst>
              <pc:docMk/>
              <pc:sldMasterMk cId="1210962845" sldId="2147483672"/>
              <pc:sldLayoutMk cId="2892420350" sldId="2147483762"/>
              <ac:spMk id="22" creationId="{00000000-0000-0000-0000-000000000000}"/>
            </ac:spMkLst>
          </pc:spChg>
          <pc:spChg chg="mod">
            <ac:chgData name="María Soto Castro" userId="8b739d3f-700c-46c0-881a-5f916d036e10" providerId="ADAL" clId="{9FFF2217-1730-4306-BA1B-0A638D202CA8}" dt="2017-11-03T13:59:57.269" v="20"/>
            <ac:spMkLst>
              <pc:docMk/>
              <pc:sldMasterMk cId="1210962845" sldId="2147483672"/>
              <pc:sldLayoutMk cId="2892420350" sldId="2147483762"/>
              <ac:spMk id="3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16/02/2018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‹Nº›</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‹Nº›</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dirty="0"/>
          </a:p>
        </p:txBody>
      </p:sp>
    </p:spTree>
    <p:extLst>
      <p:ext uri="{BB962C8B-B14F-4D97-AF65-F5344CB8AC3E}">
        <p14:creationId xmlns:p14="http://schemas.microsoft.com/office/powerpoint/2010/main" val="957667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42788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solidFill>
                <a:schemeClr val="dk1"/>
              </a:solidFill>
              <a:highlight>
                <a:srgbClr val="FFFFFF"/>
              </a:highlight>
            </a:endParaRPr>
          </a:p>
        </p:txBody>
      </p:sp>
    </p:spTree>
    <p:extLst>
      <p:ext uri="{BB962C8B-B14F-4D97-AF65-F5344CB8AC3E}">
        <p14:creationId xmlns:p14="http://schemas.microsoft.com/office/powerpoint/2010/main" val="407184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1375844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sz="1400" dirty="0"/>
          </a:p>
        </p:txBody>
      </p:sp>
    </p:spTree>
    <p:extLst>
      <p:ext uri="{BB962C8B-B14F-4D97-AF65-F5344CB8AC3E}">
        <p14:creationId xmlns:p14="http://schemas.microsoft.com/office/powerpoint/2010/main" val="162000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1570001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3424242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3795167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79390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a:p>
        </p:txBody>
      </p:sp>
    </p:spTree>
    <p:extLst>
      <p:ext uri="{BB962C8B-B14F-4D97-AF65-F5344CB8AC3E}">
        <p14:creationId xmlns:p14="http://schemas.microsoft.com/office/powerpoint/2010/main" val="321770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33670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a:solidFill>
                  <a:schemeClr val="tx1"/>
                </a:solidFill>
                <a:effectLst/>
                <a:latin typeface="+mn-lt"/>
                <a:ea typeface="+mn-ea"/>
                <a:cs typeface="+mn-cs"/>
              </a:rPr>
              <a:t>OpenSignal</a:t>
            </a:r>
            <a:r>
              <a:rPr lang="en-US" sz="1200" kern="1200" dirty="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9</a:t>
            </a:fld>
            <a:endParaRPr lang="en-US"/>
          </a:p>
        </p:txBody>
      </p:sp>
    </p:spTree>
    <p:extLst>
      <p:ext uri="{BB962C8B-B14F-4D97-AF65-F5344CB8AC3E}">
        <p14:creationId xmlns:p14="http://schemas.microsoft.com/office/powerpoint/2010/main" val="336601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just a few of the screen</a:t>
            </a:r>
            <a:r>
              <a:rPr lang="en-US" baseline="0" dirty="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32831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11</a:t>
            </a:fld>
            <a:endParaRPr lang="en-US"/>
          </a:p>
        </p:txBody>
      </p:sp>
    </p:spTree>
    <p:extLst>
      <p:ext uri="{BB962C8B-B14F-4D97-AF65-F5344CB8AC3E}">
        <p14:creationId xmlns:p14="http://schemas.microsoft.com/office/powerpoint/2010/main" val="329288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372071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hit 75% of the US market you would</a:t>
            </a:r>
            <a:r>
              <a:rPr lang="en-US" baseline="0" dirty="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88454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a:t>
            </a:r>
            <a:r>
              <a:rPr lang="en-US" baseline="0" dirty="0"/>
              <a:t> different ways to test mobile applications.</a:t>
            </a:r>
          </a:p>
          <a:p>
            <a:endParaRPr lang="en-US" baseline="0" dirty="0"/>
          </a:p>
          <a:p>
            <a:r>
              <a:rPr lang="en-US" baseline="0" dirty="0"/>
              <a:t>We can have extensive beta tests with our users, which is good for hands on, but hard to get feedback.</a:t>
            </a:r>
          </a:p>
          <a:p>
            <a:endParaRPr lang="en-US" baseline="0" dirty="0"/>
          </a:p>
          <a:p>
            <a:r>
              <a:rPr lang="en-US" baseline="0" dirty="0"/>
              <a:t>We can spend hours upon hours manually testing which can help find bugs, but can bog down developers.</a:t>
            </a:r>
          </a:p>
          <a:p>
            <a:endParaRPr lang="en-US" baseline="0" dirty="0"/>
          </a:p>
          <a:p>
            <a:r>
              <a:rPr lang="en-US" baseline="0" dirty="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3738668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
        <p:nvSpPr>
          <p:cNvPr id="14" name="Footer Placeholder 1">
            <a:extLst>
              <a:ext uri="{FF2B5EF4-FFF2-40B4-BE49-F238E27FC236}">
                <a16:creationId xmlns:a16="http://schemas.microsoft.com/office/drawing/2014/main" id="{A2EAD9A7-E54E-436C-8671-8A4DC9801B4D}"/>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8738726" y="6375468"/>
            <a:ext cx="1861224" cy="365125"/>
          </a:xfrm>
        </p:spPr>
        <p:txBody>
          <a:bodyPr/>
          <a:lstStyle>
            <a:lvl1pPr algn="l">
              <a:defRPr>
                <a:solidFill>
                  <a:srgbClr val="00D0FF"/>
                </a:solidFill>
              </a:defRPr>
            </a:lvl1pPr>
          </a:lstStyle>
          <a:p>
            <a:r>
              <a:rPr lang="es-ES" dirty="0"/>
              <a:t>@plainconcepts </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8806378D-BB11-447D-A159-DFA6D8F33C27}"/>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 </a:t>
            </a:r>
          </a:p>
        </p:txBody>
      </p:sp>
      <p:sp>
        <p:nvSpPr>
          <p:cNvPr id="6" name="Slide Number Placeholder 8">
            <a:extLst>
              <a:ext uri="{FF2B5EF4-FFF2-40B4-BE49-F238E27FC236}">
                <a16:creationId xmlns:a16="http://schemas.microsoft.com/office/drawing/2014/main" id="{E9A90DDB-80B3-4FA1-A895-63BAB5A92425}"/>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7" name="Graphic 5">
            <a:extLst>
              <a:ext uri="{FF2B5EF4-FFF2-40B4-BE49-F238E27FC236}">
                <a16:creationId xmlns:a16="http://schemas.microsoft.com/office/drawing/2014/main" id="{B4E6B8F4-0394-4699-B552-76CBC02944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45E52A04-049A-44BC-B6D5-3A969DF998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cias">
    <p:spTree>
      <p:nvGrpSpPr>
        <p:cNvPr id="1" name=""/>
        <p:cNvGrpSpPr/>
        <p:nvPr/>
      </p:nvGrpSpPr>
      <p:grpSpPr>
        <a:xfrm>
          <a:off x="0" y="0"/>
          <a:ext cx="0" cy="0"/>
          <a:chOff x="0" y="0"/>
          <a:chExt cx="0" cy="0"/>
        </a:xfrm>
      </p:grpSpPr>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d’Urgell 240 4º 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81639" cy="1384995"/>
          </a:xfrm>
          <a:prstGeom prst="rect">
            <a:avLst/>
          </a:prstGeom>
          <a:noFill/>
        </p:spPr>
        <p:txBody>
          <a:bodyPr wrap="squar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kern="1200" dirty="0">
                <a:solidFill>
                  <a:schemeClr val="bg1"/>
                </a:solidFill>
                <a:effectLst/>
                <a:latin typeface="+mn-lt"/>
                <a:ea typeface="+mn-ea"/>
                <a:cs typeface="+mn-cs"/>
              </a:rPr>
              <a:t>T. (+34) 600 58 75 43</a:t>
            </a:r>
          </a:p>
          <a:p>
            <a:pPr algn="ctr"/>
            <a:endParaRPr lang="es-ES" sz="1400" b="0" i="0" kern="1200" dirty="0">
              <a:solidFill>
                <a:schemeClr val="bg1"/>
              </a:solidFill>
              <a:effectLst/>
              <a:latin typeface="+mn-lt"/>
              <a:ea typeface="+mn-ea"/>
              <a:cs typeface="+mn-cs"/>
            </a:endParaRPr>
          </a:p>
          <a:p>
            <a:pPr algn="ctr"/>
            <a:endParaRPr lang="es-ES" sz="1400" b="0" i="0" kern="1200" dirty="0">
              <a:solidFill>
                <a:schemeClr val="bg1"/>
              </a:solidFill>
              <a:effectLst/>
              <a:latin typeface="+mn-lt"/>
              <a:ea typeface="+mn-ea"/>
              <a:cs typeface="+mn-cs"/>
            </a:endParaRPr>
          </a:p>
        </p:txBody>
      </p:sp>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95521" y="5427359"/>
            <a:ext cx="1797352" cy="954107"/>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8201 164th Ave NE</a:t>
            </a:r>
          </a:p>
          <a:p>
            <a:pPr algn="ctr"/>
            <a:r>
              <a:rPr lang="en-US" sz="1400" b="0" i="0" kern="1200" dirty="0">
                <a:solidFill>
                  <a:schemeClr val="bg1"/>
                </a:solidFill>
                <a:effectLst/>
                <a:latin typeface="+mn-lt"/>
                <a:ea typeface="+mn-ea"/>
                <a:cs typeface="+mn-cs"/>
              </a:rPr>
              <a:t>Redmond, WA 98052</a:t>
            </a:r>
          </a:p>
          <a:p>
            <a:pPr algn="ctr"/>
            <a:r>
              <a:rPr lang="en-US" sz="1400" b="0" i="0" kern="1200" dirty="0">
                <a:solidFill>
                  <a:schemeClr val="bg1"/>
                </a:solidFill>
                <a:effectLst/>
                <a:latin typeface="+mn-lt"/>
                <a:ea typeface="+mn-ea"/>
                <a:cs typeface="+mn-cs"/>
              </a:rPr>
              <a:t>Washington</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28924203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8" name="Footer Placeholder 1">
            <a:extLst>
              <a:ext uri="{FF2B5EF4-FFF2-40B4-BE49-F238E27FC236}">
                <a16:creationId xmlns:a16="http://schemas.microsoft.com/office/drawing/2014/main" id="{D87113FF-EB51-4A62-B57C-3D7C4D13F18E}"/>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4" y="736518"/>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47350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1289034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37" indent="-336137">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3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832941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8"/>
            <a:ext cx="11653523" cy="1830373"/>
          </a:xfrm>
        </p:spPr>
        <p:txBody>
          <a:bodyPr>
            <a:spAutoFit/>
          </a:bodyPr>
          <a:lstStyle>
            <a:lvl1pPr marL="0" indent="0">
              <a:buNone/>
              <a:defRPr baseline="0">
                <a:solidFill>
                  <a:srgbClr val="67217A"/>
                </a:solidFill>
              </a:defRPr>
            </a:lvl1pPr>
            <a:lvl2pPr marL="336106" marR="0" indent="0" algn="l" defTabSz="91443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77" marR="0" indent="0" algn="l" defTabSz="91443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247" marR="0" indent="0" algn="l" defTabSz="91443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319" marR="0" indent="0" algn="l" defTabSz="91443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Tree>
    <p:extLst>
      <p:ext uri="{BB962C8B-B14F-4D97-AF65-F5344CB8AC3E}">
        <p14:creationId xmlns:p14="http://schemas.microsoft.com/office/powerpoint/2010/main" val="28029074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3" y="1118"/>
            <a:ext cx="12192000" cy="6868885"/>
          </a:xfrm>
          <a:prstGeom prst="rect">
            <a:avLst/>
          </a:prstGeom>
        </p:spPr>
        <p:txBody>
          <a:bodyPr/>
          <a:lstStyle>
            <a:lvl1pPr marL="0" indent="0" algn="r">
              <a:buNone/>
              <a:defRPr sz="1600" baseline="0"/>
            </a:lvl1pPr>
          </a:lstStyle>
          <a:p>
            <a:r>
              <a:rPr lang="en-US" dirty="0"/>
              <a:t>Insert Image In Here</a:t>
            </a:r>
          </a:p>
        </p:txBody>
      </p:sp>
      <p:sp>
        <p:nvSpPr>
          <p:cNvPr id="4" name="Text Placeholder 6"/>
          <p:cNvSpPr>
            <a:spLocks noGrp="1"/>
          </p:cNvSpPr>
          <p:nvPr>
            <p:ph type="body" sz="quarter" idx="12" hasCustomPrompt="1"/>
          </p:nvPr>
        </p:nvSpPr>
        <p:spPr>
          <a:xfrm flipV="1">
            <a:off x="-133" y="-6"/>
            <a:ext cx="7010531" cy="3781329"/>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33" baseline="0">
                <a:solidFill>
                  <a:schemeClr val="accent2"/>
                </a:solidFill>
              </a:defRPr>
            </a:lvl1pPr>
          </a:lstStyle>
          <a:p>
            <a:pPr lvl="0"/>
            <a:r>
              <a:rPr lang="en-US" dirty="0"/>
              <a:t>.</a:t>
            </a:r>
          </a:p>
        </p:txBody>
      </p:sp>
      <p:sp>
        <p:nvSpPr>
          <p:cNvPr id="5" name="Text Placeholder 13"/>
          <p:cNvSpPr>
            <a:spLocks noGrp="1"/>
          </p:cNvSpPr>
          <p:nvPr>
            <p:ph type="body" sz="quarter" idx="17" hasCustomPrompt="1"/>
          </p:nvPr>
        </p:nvSpPr>
        <p:spPr>
          <a:xfrm>
            <a:off x="203200" y="670367"/>
            <a:ext cx="4267200" cy="7112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a:t>Title</a:t>
            </a:r>
          </a:p>
        </p:txBody>
      </p:sp>
      <p:sp>
        <p:nvSpPr>
          <p:cNvPr id="6" name="Text Placeholder 10"/>
          <p:cNvSpPr>
            <a:spLocks noGrp="1"/>
          </p:cNvSpPr>
          <p:nvPr>
            <p:ph type="body" sz="quarter" idx="18" hasCustomPrompt="1"/>
          </p:nvPr>
        </p:nvSpPr>
        <p:spPr>
          <a:xfrm>
            <a:off x="189948" y="1202636"/>
            <a:ext cx="4267200" cy="609600"/>
          </a:xfrm>
          <a:prstGeom prst="rect">
            <a:avLst/>
          </a:prstGeom>
        </p:spPr>
        <p:txBody>
          <a:bodyPr>
            <a:normAutofit/>
          </a:bodyPr>
          <a:lstStyle>
            <a:lvl1pPr marL="0" indent="0" algn="l">
              <a:lnSpc>
                <a:spcPct val="100000"/>
              </a:lnSpc>
              <a:spcBef>
                <a:spcPts val="800"/>
              </a:spcBef>
              <a:buNone/>
              <a:defRPr sz="2133" baseline="0">
                <a:solidFill>
                  <a:schemeClr val="bg1">
                    <a:lumMod val="95000"/>
                  </a:schemeClr>
                </a:solidFill>
                <a:latin typeface="+mn-lt"/>
              </a:defRPr>
            </a:lvl1pPr>
          </a:lstStyle>
          <a:p>
            <a:pPr lvl="0"/>
            <a:r>
              <a:rPr lang="en-US" dirty="0"/>
              <a:t>Edit text</a:t>
            </a:r>
          </a:p>
        </p:txBody>
      </p:sp>
      <p:sp>
        <p:nvSpPr>
          <p:cNvPr id="7" name="Text Placeholder 10"/>
          <p:cNvSpPr>
            <a:spLocks noGrp="1"/>
          </p:cNvSpPr>
          <p:nvPr>
            <p:ph type="body" sz="quarter" idx="19" hasCustomPrompt="1"/>
          </p:nvPr>
        </p:nvSpPr>
        <p:spPr>
          <a:xfrm>
            <a:off x="203200" y="1507437"/>
            <a:ext cx="4267200" cy="905564"/>
          </a:xfrm>
          <a:prstGeom prst="rect">
            <a:avLst/>
          </a:prstGeom>
        </p:spPr>
        <p:txBody>
          <a:bodyPr>
            <a:normAutofit/>
          </a:bodyPr>
          <a:lstStyle>
            <a:lvl1pPr marL="0" indent="0" algn="l">
              <a:lnSpc>
                <a:spcPct val="100000"/>
              </a:lnSpc>
              <a:spcBef>
                <a:spcPts val="800"/>
              </a:spcBef>
              <a:buNone/>
              <a:defRPr sz="1333" baseline="0">
                <a:solidFill>
                  <a:schemeClr val="bg1">
                    <a:lumMod val="95000"/>
                  </a:schemeClr>
                </a:solidFill>
                <a:latin typeface="+mn-lt"/>
              </a:defRPr>
            </a:lvl1pPr>
          </a:lstStyle>
          <a:p>
            <a:pPr lvl="0"/>
            <a:r>
              <a:rPr lang="en-US" dirty="0"/>
              <a:t>Edit text</a:t>
            </a:r>
          </a:p>
        </p:txBody>
      </p:sp>
      <p:sp>
        <p:nvSpPr>
          <p:cNvPr id="8" name="Text Placeholder 6"/>
          <p:cNvSpPr>
            <a:spLocks noGrp="1"/>
          </p:cNvSpPr>
          <p:nvPr>
            <p:ph type="body" sz="quarter" idx="13" hasCustomPrompt="1"/>
          </p:nvPr>
        </p:nvSpPr>
        <p:spPr>
          <a:xfrm rot="5400000" flipH="1">
            <a:off x="-175281" y="3197879"/>
            <a:ext cx="1526332" cy="1175772"/>
          </a:xfrm>
          <a:prstGeom prst="triangle">
            <a:avLst/>
          </a:prstGeom>
          <a:solidFill>
            <a:schemeClr val="accent2">
              <a:alpha val="60000"/>
            </a:schemeClr>
          </a:solidFill>
        </p:spPr>
        <p:txBody>
          <a:bodyPr/>
          <a:lstStyle>
            <a:lvl1pPr marL="0" indent="0">
              <a:buNone/>
              <a:defRPr sz="133" baseline="0"/>
            </a:lvl1pPr>
          </a:lstStyle>
          <a:p>
            <a:pPr lvl="0"/>
            <a:r>
              <a:rPr lang="en-US" dirty="0"/>
              <a:t>.</a:t>
            </a:r>
          </a:p>
        </p:txBody>
      </p:sp>
      <p:sp>
        <p:nvSpPr>
          <p:cNvPr id="9" name="Text Placeholder 10"/>
          <p:cNvSpPr>
            <a:spLocks noGrp="1"/>
          </p:cNvSpPr>
          <p:nvPr>
            <p:ph type="body" sz="quarter" idx="20" hasCustomPrompt="1"/>
          </p:nvPr>
        </p:nvSpPr>
        <p:spPr>
          <a:xfrm>
            <a:off x="4417" y="6383925"/>
            <a:ext cx="6096000" cy="121920"/>
          </a:xfrm>
          <a:prstGeom prst="rect">
            <a:avLst/>
          </a:prstGeom>
          <a:solidFill>
            <a:schemeClr val="bg1">
              <a:lumMod val="95000"/>
              <a:alpha val="70000"/>
            </a:schemeClr>
          </a:solidFill>
        </p:spPr>
        <p:txBody>
          <a:bodyPr>
            <a:noAutofit/>
          </a:bodyPr>
          <a:lstStyle>
            <a:lvl1pPr marL="0" indent="0" algn="l">
              <a:lnSpc>
                <a:spcPct val="100000"/>
              </a:lnSpc>
              <a:spcBef>
                <a:spcPts val="800"/>
              </a:spcBef>
              <a:buNone/>
              <a:defRPr sz="133" baseline="0">
                <a:solidFill>
                  <a:schemeClr val="bg1">
                    <a:lumMod val="95000"/>
                  </a:schemeClr>
                </a:solidFill>
                <a:latin typeface="+mn-lt"/>
              </a:defRPr>
            </a:lvl1pPr>
          </a:lstStyle>
          <a:p>
            <a:pPr lvl="0"/>
            <a:r>
              <a:rPr lang="en-US" dirty="0"/>
              <a:t>.</a:t>
            </a:r>
          </a:p>
        </p:txBody>
      </p:sp>
      <p:sp>
        <p:nvSpPr>
          <p:cNvPr id="11" name="Text Placeholder 10"/>
          <p:cNvSpPr>
            <a:spLocks noGrp="1"/>
          </p:cNvSpPr>
          <p:nvPr>
            <p:ph type="body" sz="quarter" idx="21" hasCustomPrompt="1"/>
          </p:nvPr>
        </p:nvSpPr>
        <p:spPr>
          <a:xfrm>
            <a:off x="6101579" y="6414405"/>
            <a:ext cx="2438400" cy="60960"/>
          </a:xfrm>
          <a:prstGeom prst="rect">
            <a:avLst/>
          </a:prstGeom>
          <a:solidFill>
            <a:schemeClr val="bg1">
              <a:lumMod val="95000"/>
              <a:alpha val="70000"/>
            </a:schemeClr>
          </a:solidFill>
        </p:spPr>
        <p:txBody>
          <a:bodyPr>
            <a:noAutofit/>
          </a:bodyPr>
          <a:lstStyle>
            <a:lvl1pPr marL="0" indent="0" algn="l">
              <a:lnSpc>
                <a:spcPct val="100000"/>
              </a:lnSpc>
              <a:spcBef>
                <a:spcPts val="800"/>
              </a:spcBef>
              <a:buNone/>
              <a:defRPr sz="133" baseline="0">
                <a:solidFill>
                  <a:schemeClr val="bg1">
                    <a:lumMod val="95000"/>
                  </a:schemeClr>
                </a:solidFill>
                <a:latin typeface="+mn-lt"/>
              </a:defRPr>
            </a:lvl1pPr>
          </a:lstStyle>
          <a:p>
            <a:pPr lvl="0"/>
            <a:r>
              <a:rPr lang="en-US" dirty="0"/>
              <a:t>.</a:t>
            </a:r>
          </a:p>
        </p:txBody>
      </p:sp>
      <p:sp>
        <p:nvSpPr>
          <p:cNvPr id="12" name="Text Placeholder 10"/>
          <p:cNvSpPr>
            <a:spLocks noGrp="1"/>
          </p:cNvSpPr>
          <p:nvPr>
            <p:ph type="body" sz="quarter" idx="22"/>
          </p:nvPr>
        </p:nvSpPr>
        <p:spPr>
          <a:xfrm>
            <a:off x="11595100" y="6416040"/>
            <a:ext cx="609600" cy="60960"/>
          </a:xfrm>
          <a:prstGeom prst="rect">
            <a:avLst/>
          </a:prstGeom>
          <a:solidFill>
            <a:schemeClr val="bg1">
              <a:lumMod val="95000"/>
              <a:alpha val="70000"/>
            </a:schemeClr>
          </a:solidFill>
        </p:spPr>
        <p:txBody>
          <a:bodyPr>
            <a:noAutofit/>
          </a:bodyPr>
          <a:lstStyle>
            <a:lvl1pPr marL="0" indent="0" algn="l">
              <a:lnSpc>
                <a:spcPct val="100000"/>
              </a:lnSpc>
              <a:spcBef>
                <a:spcPts val="800"/>
              </a:spcBef>
              <a:buNone/>
              <a:defRPr sz="133"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10795177" y="6151371"/>
            <a:ext cx="711199" cy="596328"/>
          </a:xfrm>
          <a:prstGeom prst="roundRect">
            <a:avLst/>
          </a:prstGeom>
          <a:solidFill>
            <a:schemeClr val="accent2">
              <a:lumMod val="50000"/>
              <a:alpha val="71000"/>
            </a:schemeClr>
          </a:solidFill>
        </p:spPr>
        <p:txBody>
          <a:bodyPr>
            <a:normAutofit/>
          </a:bodyPr>
          <a:lstStyle>
            <a:lvl1pPr marL="0" indent="0" algn="l">
              <a:lnSpc>
                <a:spcPct val="100000"/>
              </a:lnSpc>
              <a:spcBef>
                <a:spcPts val="800"/>
              </a:spcBef>
              <a:buNone/>
              <a:defRPr sz="1333" baseline="0">
                <a:solidFill>
                  <a:schemeClr val="accent2"/>
                </a:solidFill>
                <a:latin typeface="+mn-lt"/>
              </a:defRPr>
            </a:lvl1pPr>
          </a:lstStyle>
          <a:p>
            <a:pPr lvl="0"/>
            <a:r>
              <a:rPr lang="en-US" dirty="0"/>
              <a:t>.</a:t>
            </a:r>
          </a:p>
        </p:txBody>
      </p:sp>
      <p:sp>
        <p:nvSpPr>
          <p:cNvPr id="20" name="Text Placeholder 10"/>
          <p:cNvSpPr>
            <a:spLocks noGrp="1"/>
          </p:cNvSpPr>
          <p:nvPr>
            <p:ph type="body" sz="quarter" idx="24" hasCustomPrompt="1"/>
          </p:nvPr>
        </p:nvSpPr>
        <p:spPr>
          <a:xfrm>
            <a:off x="8547798" y="6177781"/>
            <a:ext cx="2211799" cy="379604"/>
          </a:xfrm>
          <a:prstGeom prst="rect">
            <a:avLst/>
          </a:prstGeom>
        </p:spPr>
        <p:txBody>
          <a:bodyPr>
            <a:noAutofit/>
          </a:bodyPr>
          <a:lstStyle>
            <a:lvl1pPr marL="0" indent="0" algn="r">
              <a:lnSpc>
                <a:spcPct val="100000"/>
              </a:lnSpc>
              <a:spcBef>
                <a:spcPts val="800"/>
              </a:spcBef>
              <a:buNone/>
              <a:defRPr sz="1600" b="1" i="0" baseline="0">
                <a:solidFill>
                  <a:schemeClr val="bg1">
                    <a:lumMod val="95000"/>
                  </a:schemeClr>
                </a:solidFill>
                <a:latin typeface="Exo" pitchFamily="50" charset="0"/>
              </a:defRPr>
            </a:lvl1pPr>
          </a:lstStyle>
          <a:p>
            <a:pPr lvl="0"/>
            <a:r>
              <a:rPr lang="en-US" dirty="0"/>
              <a:t>YOUR COMPANY</a:t>
            </a:r>
          </a:p>
        </p:txBody>
      </p:sp>
      <p:sp>
        <p:nvSpPr>
          <p:cNvPr id="21" name="Text Placeholder 10"/>
          <p:cNvSpPr>
            <a:spLocks noGrp="1"/>
          </p:cNvSpPr>
          <p:nvPr>
            <p:ph type="body" sz="quarter" idx="25" hasCustomPrompt="1"/>
          </p:nvPr>
        </p:nvSpPr>
        <p:spPr>
          <a:xfrm>
            <a:off x="8557802" y="6424807"/>
            <a:ext cx="2211799" cy="379604"/>
          </a:xfrm>
          <a:prstGeom prst="rect">
            <a:avLst/>
          </a:prstGeom>
        </p:spPr>
        <p:txBody>
          <a:bodyPr>
            <a:noAutofit/>
          </a:bodyPr>
          <a:lstStyle>
            <a:lvl1pPr marL="0" indent="0" algn="r">
              <a:lnSpc>
                <a:spcPct val="100000"/>
              </a:lnSpc>
              <a:spcBef>
                <a:spcPts val="800"/>
              </a:spcBef>
              <a:buNone/>
              <a:defRPr sz="1200" b="0" i="0" baseline="0">
                <a:solidFill>
                  <a:schemeClr val="bg1">
                    <a:lumMod val="95000"/>
                  </a:schemeClr>
                </a:solidFill>
                <a:latin typeface="Exo" pitchFamily="50" charset="0"/>
              </a:defRPr>
            </a:lvl1pPr>
          </a:lstStyle>
          <a:p>
            <a:pPr lvl="0"/>
            <a:r>
              <a:rPr lang="en-US" dirty="0"/>
              <a:t>WWW.YOURCOMAPNY.COM</a:t>
            </a:r>
          </a:p>
        </p:txBody>
      </p:sp>
    </p:spTree>
    <p:extLst>
      <p:ext uri="{BB962C8B-B14F-4D97-AF65-F5344CB8AC3E}">
        <p14:creationId xmlns:p14="http://schemas.microsoft.com/office/powerpoint/2010/main" val="29974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55600" y="203200"/>
            <a:ext cx="9398000" cy="787400"/>
          </a:xfrm>
          <a:prstGeom prst="rect">
            <a:avLst/>
          </a:prstGeo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3674912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2/16/2018</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957112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09600" y="6356351"/>
            <a:ext cx="2844800" cy="365125"/>
          </a:xfrm>
          <a:prstGeom prst="rect">
            <a:avLst/>
          </a:prstGeom>
        </p:spPr>
        <p:txBody>
          <a:bodyPr/>
          <a:lstStyle/>
          <a:p>
            <a:fld id="{68C2560D-EC28-3B41-86E8-18F1CE0113B4}" type="datetimeFigureOut">
              <a:rPr lang="en-US" smtClean="0"/>
              <a:t>2/16/2018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
        <p:nvSpPr>
          <p:cNvPr id="12" name="Content Placeholder 2"/>
          <p:cNvSpPr>
            <a:spLocks noGrp="1"/>
          </p:cNvSpPr>
          <p:nvPr>
            <p:ph idx="1"/>
          </p:nvPr>
        </p:nvSpPr>
        <p:spPr>
          <a:xfrm>
            <a:off x="5825067" y="1338987"/>
            <a:ext cx="5757333" cy="4398719"/>
          </a:xfrm>
          <a:prstGeom prst="rect">
            <a:avLst/>
          </a:prstGeom>
        </p:spPr>
        <p:txBody>
          <a:bodyPr numCol="1" spcCol="0">
            <a:normAutofit/>
          </a:bodyPr>
          <a:lstStyle>
            <a:lvl1pPr marL="457189" indent="-457189">
              <a:lnSpc>
                <a:spcPct val="110000"/>
              </a:lnSpc>
              <a:buSzPct val="110000"/>
              <a:buFontTx/>
              <a:buBlip>
                <a:blip r:embed="rId2"/>
              </a:buBlip>
              <a:defRPr sz="24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a:t>Click to edit Master text styles</a:t>
            </a:r>
          </a:p>
          <a:p>
            <a:pPr lvl="1"/>
            <a:r>
              <a:rPr lang="en-US"/>
              <a:t>Second level</a:t>
            </a:r>
          </a:p>
        </p:txBody>
      </p:sp>
      <p:sp>
        <p:nvSpPr>
          <p:cNvPr id="8" name="Title 1"/>
          <p:cNvSpPr>
            <a:spLocks noGrp="1"/>
          </p:cNvSpPr>
          <p:nvPr>
            <p:ph type="title"/>
          </p:nvPr>
        </p:nvSpPr>
        <p:spPr>
          <a:xfrm>
            <a:off x="5825067" y="318591"/>
            <a:ext cx="5757333" cy="527019"/>
          </a:xfrm>
          <a:prstGeom prst="rect">
            <a:avLst/>
          </a:prstGeom>
        </p:spPr>
        <p:txBody>
          <a:bodyPr>
            <a:noAutofit/>
          </a:bodyPr>
          <a:lstStyle>
            <a:lvl1pPr algn="l">
              <a:defRPr sz="3200" b="0" i="0">
                <a:solidFill>
                  <a:srgbClr val="3C90D1"/>
                </a:solidFill>
                <a:latin typeface="Helvetica Light"/>
                <a:cs typeface="Helvetica Light"/>
              </a:defRPr>
            </a:lvl1pPr>
          </a:lstStyle>
          <a:p>
            <a:r>
              <a:rPr lang="en-US"/>
              <a:t>Click to edit Master title style</a:t>
            </a:r>
            <a:endParaRPr lang="en-US" dirty="0"/>
          </a:p>
        </p:txBody>
      </p:sp>
    </p:spTree>
    <p:extLst>
      <p:ext uri="{BB962C8B-B14F-4D97-AF65-F5344CB8AC3E}">
        <p14:creationId xmlns:p14="http://schemas.microsoft.com/office/powerpoint/2010/main" val="112117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9574236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sp>
        <p:nvSpPr>
          <p:cNvPr id="8" name="Footer Placeholder 1">
            <a:extLst>
              <a:ext uri="{FF2B5EF4-FFF2-40B4-BE49-F238E27FC236}">
                <a16:creationId xmlns:a16="http://schemas.microsoft.com/office/drawing/2014/main" id="{2BA92C58-CEA0-4BD1-9D69-0E928B894EB2}"/>
              </a:ext>
            </a:extLst>
          </p:cNvPr>
          <p:cNvSpPr txBox="1">
            <a:spLocks/>
          </p:cNvSpPr>
          <p:nvPr userDrawn="1"/>
        </p:nvSpPr>
        <p:spPr>
          <a:xfrm>
            <a:off x="1663947" y="6356348"/>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‹Nº›</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nent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8" name="Footer Placeholder 1">
            <a:extLst>
              <a:ext uri="{FF2B5EF4-FFF2-40B4-BE49-F238E27FC236}">
                <a16:creationId xmlns:a16="http://schemas.microsoft.com/office/drawing/2014/main" id="{359E2ADF-2E52-4369-A61A-2AD3A0B904D8}"/>
              </a:ext>
            </a:extLst>
          </p:cNvPr>
          <p:cNvSpPr txBox="1">
            <a:spLocks/>
          </p:cNvSpPr>
          <p:nvPr userDrawn="1"/>
        </p:nvSpPr>
        <p:spPr>
          <a:xfrm>
            <a:off x="2311998" y="6274871"/>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solidFill>
                <a:srgbClr val="00D0FF"/>
              </a:solidFill>
            </a:endParaRPr>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s-ES"/>
              <a:t>@plainconcepts #PlainConceptsTechDay</a:t>
            </a:r>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‹Nº›</a:t>
            </a:fld>
            <a:endParaRPr lang="es-ES" dirty="0"/>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62" r:id="rId19"/>
    <p:sldLayoutId id="2147483777" r:id="rId20"/>
    <p:sldLayoutId id="2147483778" r:id="rId21"/>
    <p:sldLayoutId id="2147483779" r:id="rId22"/>
    <p:sldLayoutId id="2147483780" r:id="rId23"/>
    <p:sldLayoutId id="2147483782" r:id="rId24"/>
    <p:sldLayoutId id="2147483783" r:id="rId25"/>
    <p:sldLayoutId id="2147483784" r:id="rId26"/>
    <p:sldLayoutId id="2147483785" r:id="rId27"/>
    <p:sldLayoutId id="2147483786" r:id="rId28"/>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54.emf"/><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5.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6.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8.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71.png"/><Relationship Id="rId11" Type="http://schemas.openxmlformats.org/officeDocument/2006/relationships/image" Target="../media/image81.png"/><Relationship Id="rId5" Type="http://schemas.openxmlformats.org/officeDocument/2006/relationships/image" Target="../media/image69.png"/><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27.emf"/><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s-ES" dirty="0"/>
              <a:t>22.02.2018</a:t>
            </a:r>
          </a:p>
        </p:txBody>
      </p:sp>
      <p:sp>
        <p:nvSpPr>
          <p:cNvPr id="78" name="Title 77"/>
          <p:cNvSpPr>
            <a:spLocks noGrp="1"/>
          </p:cNvSpPr>
          <p:nvPr>
            <p:ph type="title"/>
          </p:nvPr>
        </p:nvSpPr>
        <p:spPr/>
        <p:txBody>
          <a:bodyPr/>
          <a:lstStyle/>
          <a:p>
            <a:r>
              <a:rPr lang="es-ES" b="1" dirty="0"/>
              <a:t>Aprendiendo Xamarin!</a:t>
            </a:r>
          </a:p>
        </p:txBody>
      </p:sp>
      <p:sp>
        <p:nvSpPr>
          <p:cNvPr id="4" name="Text Placeholder 3"/>
          <p:cNvSpPr>
            <a:spLocks noGrp="1"/>
          </p:cNvSpPr>
          <p:nvPr>
            <p:ph type="body" sz="quarter" idx="15"/>
          </p:nvPr>
        </p:nvSpPr>
        <p:spPr/>
        <p:txBody>
          <a:bodyPr/>
          <a:lstStyle/>
          <a:p>
            <a:r>
              <a:rPr lang="es-ES" dirty="0"/>
              <a:t>JAVIER SUÁREZ RUIZ</a:t>
            </a:r>
          </a:p>
        </p:txBody>
      </p:sp>
      <p:sp>
        <p:nvSpPr>
          <p:cNvPr id="5" name="Text Placeholder 4"/>
          <p:cNvSpPr>
            <a:spLocks noGrp="1"/>
          </p:cNvSpPr>
          <p:nvPr>
            <p:ph type="body" sz="quarter" idx="16"/>
          </p:nvPr>
        </p:nvSpPr>
        <p:spPr>
          <a:xfrm>
            <a:off x="5272215" y="4058426"/>
            <a:ext cx="5865340" cy="584775"/>
          </a:xfrm>
        </p:spPr>
        <p:txBody>
          <a:bodyPr/>
          <a:lstStyle/>
          <a:p>
            <a:r>
              <a:rPr lang="es-ES" dirty="0"/>
              <a:t>Más allá del desarrollo</a:t>
            </a:r>
          </a:p>
        </p:txBody>
      </p:sp>
      <p:sp>
        <p:nvSpPr>
          <p:cNvPr id="6" name="Text Placeholder 5"/>
          <p:cNvSpPr>
            <a:spLocks noGrp="1"/>
          </p:cNvSpPr>
          <p:nvPr>
            <p:ph type="body" sz="quarter" idx="17"/>
          </p:nvPr>
        </p:nvSpPr>
        <p:spPr/>
        <p:txBody>
          <a:bodyPr/>
          <a:lstStyle/>
          <a:p>
            <a:r>
              <a:rPr lang="es-ES" dirty="0"/>
              <a:t>XAMARIN TEAM LEAD </a:t>
            </a:r>
          </a:p>
        </p:txBody>
      </p:sp>
    </p:spTree>
    <p:extLst>
      <p:ext uri="{BB962C8B-B14F-4D97-AF65-F5344CB8AC3E}">
        <p14:creationId xmlns:p14="http://schemas.microsoft.com/office/powerpoint/2010/main" val="4241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066061" y="7681335"/>
            <a:ext cx="184731" cy="461665"/>
          </a:xfrm>
          <a:prstGeom prst="rect">
            <a:avLst/>
          </a:prstGeom>
          <a:noFill/>
        </p:spPr>
        <p:txBody>
          <a:bodyPr wrap="none" rtlCol="0">
            <a:spAutoFit/>
          </a:bodyPr>
          <a:lstStyle/>
          <a:p>
            <a:endParaRPr lang="en-US" sz="2400" dirty="0"/>
          </a:p>
        </p:txBody>
      </p:sp>
      <p:sp>
        <p:nvSpPr>
          <p:cNvPr id="13" name="TextBox 12"/>
          <p:cNvSpPr txBox="1"/>
          <p:nvPr/>
        </p:nvSpPr>
        <p:spPr>
          <a:xfrm>
            <a:off x="14071600" y="2015068"/>
            <a:ext cx="184731" cy="461665"/>
          </a:xfrm>
          <a:prstGeom prst="rect">
            <a:avLst/>
          </a:prstGeom>
          <a:noFill/>
        </p:spPr>
        <p:txBody>
          <a:bodyPr wrap="none" rtlCol="0">
            <a:spAutoFit/>
          </a:bodyPr>
          <a:lstStyle/>
          <a:p>
            <a:endParaRPr lang="en-US" sz="2400"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825" y="6068701"/>
            <a:ext cx="1320800" cy="305208"/>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78405" y="-152400"/>
            <a:ext cx="13715033" cy="7230533"/>
          </a:xfrm>
          <a:prstGeom prst="rect">
            <a:avLst/>
          </a:prstGeom>
        </p:spPr>
      </p:pic>
      <p:pic>
        <p:nvPicPr>
          <p:cNvPr id="15" name="Picture 14"/>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25027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sz="3733" b="1" dirty="0">
                <a:solidFill>
                  <a:schemeClr val="accent2"/>
                </a:solidFill>
                <a:latin typeface="Segoe UI" panose="020B0502040204020203" pitchFamily="34" charset="0"/>
                <a:cs typeface="Segoe UI" panose="020B0502040204020203" pitchFamily="34" charset="0"/>
              </a:rPr>
              <a:t>DIVERSIFICACIÓN </a:t>
            </a:r>
            <a:r>
              <a:rPr lang="en-US" sz="3733" b="1" dirty="0">
                <a:latin typeface="Segoe UI" panose="020B0502040204020203" pitchFamily="34" charset="0"/>
                <a:cs typeface="Segoe UI" panose="020B0502040204020203" pitchFamily="34" charset="0"/>
              </a:rPr>
              <a:t>EN IOS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4"/>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2" y="3293225"/>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8" y="1265992"/>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3" y="2061598"/>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9" y="2102217"/>
            <a:ext cx="1193887" cy="363176"/>
          </a:xfrm>
          <a:prstGeom prst="rect">
            <a:avLst/>
          </a:prstGeom>
        </p:spPr>
        <p:txBody>
          <a:bodyPr wrap="square">
            <a:spAutoFit/>
          </a:bodyPr>
          <a:lstStyle/>
          <a:p>
            <a:pPr defTabSz="1100611" latinLnBrk="1" hangingPunct="0">
              <a:lnSpc>
                <a:spcPct val="110000"/>
              </a:lnSpc>
            </a:pPr>
            <a:r>
              <a:rPr lang="en-US" sz="1600" i="1" dirty="0">
                <a:solidFill>
                  <a:srgbClr val="27A5BE"/>
                </a:solidFill>
                <a:latin typeface="Segoe UI" charset="0"/>
                <a:ea typeface="Segoe UI" charset="0"/>
                <a:cs typeface="Segoe UI" charset="0"/>
              </a:rPr>
              <a:t>iPhone 6s</a:t>
            </a:r>
          </a:p>
        </p:txBody>
      </p:sp>
      <p:sp>
        <p:nvSpPr>
          <p:cNvPr id="35" name="Rectangle 34"/>
          <p:cNvSpPr/>
          <p:nvPr/>
        </p:nvSpPr>
        <p:spPr>
          <a:xfrm>
            <a:off x="9967785" y="1611615"/>
            <a:ext cx="1501955" cy="363176"/>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11" latinLnBrk="1" hangingPunct="0">
              <a:lnSpc>
                <a:spcPct val="110000"/>
              </a:lnSpc>
            </a:pPr>
            <a:r>
              <a:rPr lang="en-US" sz="1600"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4" y="3310380"/>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80"/>
            <a:ext cx="2136037" cy="1455323"/>
          </a:xfrm>
          <a:prstGeom prst="rect">
            <a:avLst/>
          </a:prstGeom>
        </p:spPr>
      </p:pic>
      <p:sp>
        <p:nvSpPr>
          <p:cNvPr id="37" name="Rectangle 36"/>
          <p:cNvSpPr/>
          <p:nvPr/>
        </p:nvSpPr>
        <p:spPr>
          <a:xfrm>
            <a:off x="8364337" y="4836731"/>
            <a:ext cx="1601617" cy="363176"/>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4" y="5130911"/>
            <a:ext cx="2389596" cy="363176"/>
          </a:xfrm>
          <a:prstGeom prst="rect">
            <a:avLst/>
          </a:prstGeom>
        </p:spPr>
        <p:txBody>
          <a:bodyPr wrap="square">
            <a:spAutoFit/>
          </a:bodyPr>
          <a:lstStyle/>
          <a:p>
            <a:pPr defTabSz="1100611" latinLnBrk="1" hangingPunct="0">
              <a:lnSpc>
                <a:spcPct val="110000"/>
              </a:lnSpc>
            </a:pPr>
            <a:r>
              <a:rPr lang="en-US" sz="1600" i="1" dirty="0">
                <a:solidFill>
                  <a:srgbClr val="27A5BE"/>
                </a:solidFill>
                <a:latin typeface="Segoe UI" charset="0"/>
                <a:ea typeface="Segoe UI" charset="0"/>
                <a:cs typeface="Segoe UI" charset="0"/>
              </a:rPr>
              <a:t>Solo </a:t>
            </a:r>
            <a:r>
              <a:rPr lang="en-US" sz="1600" i="1" dirty="0" err="1">
                <a:solidFill>
                  <a:srgbClr val="27A5BE"/>
                </a:solidFill>
                <a:latin typeface="Segoe UI" charset="0"/>
                <a:ea typeface="Segoe UI" charset="0"/>
                <a:cs typeface="Segoe UI" charset="0"/>
              </a:rPr>
              <a:t>en</a:t>
            </a:r>
            <a:r>
              <a:rPr lang="en-US" sz="1600" i="1" dirty="0">
                <a:solidFill>
                  <a:srgbClr val="27A5BE"/>
                </a:solidFill>
                <a:latin typeface="Segoe UI" charset="0"/>
                <a:ea typeface="Segoe UI" charset="0"/>
                <a:cs typeface="Segoe UI" charset="0"/>
              </a:rPr>
              <a:t> </a:t>
            </a:r>
            <a:r>
              <a:rPr lang="en-US" sz="1600" i="1" dirty="0" err="1">
                <a:solidFill>
                  <a:srgbClr val="27A5BE"/>
                </a:solidFill>
                <a:latin typeface="Segoe UI" charset="0"/>
                <a:ea typeface="Segoe UI" charset="0"/>
                <a:cs typeface="Segoe UI" charset="0"/>
              </a:rPr>
              <a:t>algunos</a:t>
            </a:r>
            <a:r>
              <a:rPr lang="en-US" sz="1600" i="1" dirty="0">
                <a:solidFill>
                  <a:srgbClr val="27A5BE"/>
                </a:solidFill>
                <a:latin typeface="Segoe UI" charset="0"/>
                <a:ea typeface="Segoe UI" charset="0"/>
                <a:cs typeface="Segoe UI" charset="0"/>
              </a:rPr>
              <a:t> iPads</a:t>
            </a:r>
          </a:p>
        </p:txBody>
      </p:sp>
      <p:sp>
        <p:nvSpPr>
          <p:cNvPr id="39" name="Rectangle 38"/>
          <p:cNvSpPr/>
          <p:nvPr/>
        </p:nvSpPr>
        <p:spPr>
          <a:xfrm>
            <a:off x="3826792" y="4083948"/>
            <a:ext cx="1601617" cy="363176"/>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3" y="1811384"/>
            <a:ext cx="1601617" cy="634020"/>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7" y="1917181"/>
            <a:ext cx="1601617" cy="363176"/>
          </a:xfrm>
          <a:prstGeom prst="rect">
            <a:avLst/>
          </a:prstGeom>
        </p:spPr>
        <p:txBody>
          <a:bodyPr wrap="square">
            <a:spAutoFit/>
          </a:bodyPr>
          <a:lstStyle/>
          <a:p>
            <a:pPr defTabSz="1100611"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70" y="5622847"/>
            <a:ext cx="3266105" cy="498598"/>
          </a:xfrm>
          <a:prstGeom prst="rect">
            <a:avLst/>
          </a:prstGeom>
        </p:spPr>
        <p:txBody>
          <a:bodyPr wrap="square">
            <a:spAutoFit/>
          </a:bodyPr>
          <a:lstStyle/>
          <a:p>
            <a:pPr algn="ctr" defTabSz="1100611" latinLnBrk="1" hangingPunct="0">
              <a:lnSpc>
                <a:spcPct val="110000"/>
              </a:lnSpc>
            </a:pPr>
            <a:r>
              <a:rPr lang="en-US" sz="2400" b="1" dirty="0" err="1">
                <a:solidFill>
                  <a:srgbClr val="27A5BE"/>
                </a:solidFill>
                <a:latin typeface="Segoe UI Semibold" charset="0"/>
                <a:ea typeface="Segoe UI Semibold" charset="0"/>
                <a:cs typeface="Segoe UI Semibold" charset="0"/>
              </a:rPr>
              <a:t>Factores</a:t>
            </a:r>
            <a:r>
              <a:rPr lang="en-US" sz="2400"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7414233" y="5622847"/>
            <a:ext cx="3392515" cy="498598"/>
          </a:xfrm>
          <a:prstGeom prst="rect">
            <a:avLst/>
          </a:prstGeom>
        </p:spPr>
        <p:txBody>
          <a:bodyPr wrap="square">
            <a:spAutoFit/>
          </a:bodyPr>
          <a:lstStyle/>
          <a:p>
            <a:pPr algn="ctr" defTabSz="1100611" latinLnBrk="1" hangingPunct="0">
              <a:lnSpc>
                <a:spcPct val="110000"/>
              </a:lnSpc>
            </a:pPr>
            <a:r>
              <a:rPr lang="en-US" sz="2400" b="1" dirty="0" err="1">
                <a:solidFill>
                  <a:srgbClr val="27A5BE"/>
                </a:solidFill>
                <a:latin typeface="Segoe UI Semibold" charset="0"/>
                <a:ea typeface="Segoe UI Semibold" charset="0"/>
                <a:cs typeface="Segoe UI Semibold" charset="0"/>
              </a:rPr>
              <a:t>Características</a:t>
            </a:r>
            <a:r>
              <a:rPr lang="en-US" sz="2400"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25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5333" i="0" dirty="0">
                <a:solidFill>
                  <a:schemeClr val="bg1"/>
                </a:solidFill>
                <a:latin typeface="Segoe UI" panose="020B0502040204020203" pitchFamily="34" charset="0"/>
                <a:cs typeface="Segoe UI" panose="020B0502040204020203" pitchFamily="34" charset="0"/>
              </a:rPr>
              <a:t>Xamarin Profiler</a:t>
            </a:r>
          </a:p>
        </p:txBody>
      </p:sp>
    </p:spTree>
    <p:extLst>
      <p:ext uri="{BB962C8B-B14F-4D97-AF65-F5344CB8AC3E}">
        <p14:creationId xmlns:p14="http://schemas.microsoft.com/office/powerpoint/2010/main" val="177833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Profiler</a:t>
            </a:r>
          </a:p>
        </p:txBody>
      </p:sp>
      <p:sp>
        <p:nvSpPr>
          <p:cNvPr id="3" name="Text Placeholder 2"/>
          <p:cNvSpPr>
            <a:spLocks noGrp="1"/>
          </p:cNvSpPr>
          <p:nvPr>
            <p:ph type="body" sz="quarter" idx="11"/>
          </p:nvPr>
        </p:nvSpPr>
        <p:spPr>
          <a:xfrm>
            <a:off x="277585" y="1636152"/>
            <a:ext cx="3034960" cy="5221848"/>
          </a:xfrm>
        </p:spPr>
        <p:txBody>
          <a:bodyPr/>
          <a:lstStyle/>
          <a:p>
            <a:pPr marL="0" indent="0"/>
            <a:r>
              <a:rPr lang="es-ES" sz="2667" dirty="0"/>
              <a:t>Análisis de consumo de CPU, memoria, llamadas, etc.</a:t>
            </a:r>
          </a:p>
        </p:txBody>
      </p:sp>
      <p:pic>
        <p:nvPicPr>
          <p:cNvPr id="5" name="Imagen 4">
            <a:extLst>
              <a:ext uri="{FF2B5EF4-FFF2-40B4-BE49-F238E27FC236}">
                <a16:creationId xmlns:a16="http://schemas.microsoft.com/office/drawing/2014/main" id="{6122C324-8323-4A7C-A308-CC0783A1D957}"/>
              </a:ext>
            </a:extLst>
          </p:cNvPr>
          <p:cNvPicPr>
            <a:picLocks noChangeAspect="1"/>
          </p:cNvPicPr>
          <p:nvPr/>
        </p:nvPicPr>
        <p:blipFill>
          <a:blip r:embed="rId3"/>
          <a:stretch>
            <a:fillRect/>
          </a:stretch>
        </p:blipFill>
        <p:spPr>
          <a:xfrm>
            <a:off x="3312544" y="1356967"/>
            <a:ext cx="8698469" cy="5257283"/>
          </a:xfrm>
          <a:prstGeom prst="rect">
            <a:avLst/>
          </a:prstGeom>
        </p:spPr>
      </p:pic>
    </p:spTree>
    <p:extLst>
      <p:ext uri="{BB962C8B-B14F-4D97-AF65-F5344CB8AC3E}">
        <p14:creationId xmlns:p14="http://schemas.microsoft.com/office/powerpoint/2010/main" val="14143257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5333" i="0" dirty="0">
                <a:solidFill>
                  <a:schemeClr val="bg1"/>
                </a:solidFill>
                <a:latin typeface="Segoe UI" panose="020B0502040204020203" pitchFamily="34" charset="0"/>
                <a:cs typeface="Segoe UI" panose="020B0502040204020203" pitchFamily="34" charset="0"/>
              </a:rPr>
              <a:t>Xamarin Inspector</a:t>
            </a:r>
          </a:p>
        </p:txBody>
      </p:sp>
    </p:spTree>
    <p:extLst>
      <p:ext uri="{BB962C8B-B14F-4D97-AF65-F5344CB8AC3E}">
        <p14:creationId xmlns:p14="http://schemas.microsoft.com/office/powerpoint/2010/main" val="308897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sz="3733" dirty="0"/>
              <a:t>Xamarin Inspector</a:t>
            </a:r>
          </a:p>
        </p:txBody>
      </p:sp>
      <p:sp>
        <p:nvSpPr>
          <p:cNvPr id="6" name="Text Placeholder 1"/>
          <p:cNvSpPr>
            <a:spLocks noGrp="1"/>
          </p:cNvSpPr>
          <p:nvPr>
            <p:ph type="body" sz="quarter" idx="10"/>
          </p:nvPr>
        </p:nvSpPr>
        <p:spPr>
          <a:xfrm>
            <a:off x="418643" y="1580844"/>
            <a:ext cx="11504120" cy="913199"/>
          </a:xfrm>
        </p:spPr>
        <p:txBody>
          <a:bodyPr/>
          <a:lstStyle/>
          <a:p>
            <a:pPr lvl="0"/>
            <a:r>
              <a:rPr lang="en-US" dirty="0" err="1">
                <a:solidFill>
                  <a:srgbClr val="0070C0"/>
                </a:solidFill>
                <a:latin typeface="Arial (Cuerpo)"/>
              </a:rPr>
              <a:t>Permite</a:t>
            </a:r>
            <a:r>
              <a:rPr lang="en-US" dirty="0">
                <a:solidFill>
                  <a:srgbClr val="0070C0"/>
                </a:solidFill>
                <a:latin typeface="Arial (Cuerpo)"/>
              </a:rPr>
              <a:t> </a:t>
            </a:r>
            <a:r>
              <a:rPr lang="en-US" dirty="0" err="1">
                <a:solidFill>
                  <a:srgbClr val="0070C0"/>
                </a:solidFill>
                <a:latin typeface="Arial (Cuerpo)"/>
              </a:rPr>
              <a:t>inspeccionar</a:t>
            </a:r>
            <a:r>
              <a:rPr lang="en-US" dirty="0">
                <a:solidFill>
                  <a:srgbClr val="0070C0"/>
                </a:solidFill>
                <a:latin typeface="Arial (Cuerpo)"/>
              </a:rPr>
              <a:t> el </a:t>
            </a:r>
            <a:r>
              <a:rPr lang="en-US" dirty="0" err="1">
                <a:solidFill>
                  <a:srgbClr val="0070C0"/>
                </a:solidFill>
                <a:latin typeface="Arial (Cuerpo)"/>
              </a:rPr>
              <a:t>árbol</a:t>
            </a:r>
            <a:r>
              <a:rPr lang="en-US" dirty="0">
                <a:solidFill>
                  <a:srgbClr val="0070C0"/>
                </a:solidFill>
                <a:latin typeface="Arial (Cuerpo)"/>
              </a:rPr>
              <a:t> visual de </a:t>
            </a:r>
            <a:r>
              <a:rPr lang="en-US" dirty="0" err="1">
                <a:solidFill>
                  <a:srgbClr val="0070C0"/>
                </a:solidFill>
                <a:latin typeface="Arial (Cuerpo)"/>
              </a:rPr>
              <a:t>nuestra</a:t>
            </a:r>
            <a:r>
              <a:rPr lang="en-US" dirty="0">
                <a:solidFill>
                  <a:srgbClr val="0070C0"/>
                </a:solidFill>
                <a:latin typeface="Arial (Cuerpo)"/>
              </a:rPr>
              <a:t> App, </a:t>
            </a:r>
            <a:r>
              <a:rPr lang="en-US" dirty="0" err="1">
                <a:solidFill>
                  <a:srgbClr val="0070C0"/>
                </a:solidFill>
                <a:latin typeface="Arial (Cuerpo)"/>
              </a:rPr>
              <a:t>modificar</a:t>
            </a:r>
            <a:r>
              <a:rPr lang="en-US" dirty="0">
                <a:solidFill>
                  <a:srgbClr val="0070C0"/>
                </a:solidFill>
                <a:latin typeface="Arial (Cuerpo)"/>
              </a:rPr>
              <a:t> </a:t>
            </a:r>
            <a:r>
              <a:rPr lang="en-US" dirty="0" err="1">
                <a:solidFill>
                  <a:srgbClr val="0070C0"/>
                </a:solidFill>
                <a:latin typeface="Arial (Cuerpo)"/>
              </a:rPr>
              <a:t>elementos</a:t>
            </a:r>
            <a:r>
              <a:rPr lang="en-US" dirty="0">
                <a:solidFill>
                  <a:srgbClr val="0070C0"/>
                </a:solidFill>
                <a:latin typeface="Arial (Cuerpo)"/>
              </a:rPr>
              <a:t> y </a:t>
            </a:r>
            <a:r>
              <a:rPr lang="en-US" dirty="0" err="1">
                <a:solidFill>
                  <a:srgbClr val="0070C0"/>
                </a:solidFill>
                <a:latin typeface="Arial (Cuerpo)"/>
              </a:rPr>
              <a:t>ejecutar</a:t>
            </a:r>
            <a:r>
              <a:rPr lang="en-US" dirty="0">
                <a:solidFill>
                  <a:srgbClr val="0070C0"/>
                </a:solidFill>
                <a:latin typeface="Arial (Cuerpo)"/>
              </a:rPr>
              <a:t> </a:t>
            </a:r>
            <a:r>
              <a:rPr lang="en-US" dirty="0" err="1">
                <a:solidFill>
                  <a:srgbClr val="0070C0"/>
                </a:solidFill>
                <a:latin typeface="Arial (Cuerpo)"/>
              </a:rPr>
              <a:t>pequeñas</a:t>
            </a:r>
            <a:r>
              <a:rPr lang="en-US" dirty="0">
                <a:solidFill>
                  <a:srgbClr val="0070C0"/>
                </a:solidFill>
                <a:latin typeface="Arial (Cuerpo)"/>
              </a:rPr>
              <a:t> </a:t>
            </a:r>
            <a:r>
              <a:rPr lang="en-US" dirty="0" err="1">
                <a:solidFill>
                  <a:srgbClr val="0070C0"/>
                </a:solidFill>
                <a:latin typeface="Arial (Cuerpo)"/>
              </a:rPr>
              <a:t>expresiones</a:t>
            </a:r>
            <a:r>
              <a:rPr lang="en-US" dirty="0">
                <a:solidFill>
                  <a:srgbClr val="0070C0"/>
                </a:solidFill>
                <a:latin typeface="Arial (Cuerpo)"/>
              </a:rPr>
              <a:t> </a:t>
            </a:r>
            <a:r>
              <a:rPr lang="en-US" dirty="0" err="1">
                <a:solidFill>
                  <a:srgbClr val="0070C0"/>
                </a:solidFill>
                <a:latin typeface="Arial (Cuerpo)"/>
              </a:rPr>
              <a:t>en</a:t>
            </a:r>
            <a:r>
              <a:rPr lang="en-US" dirty="0">
                <a:solidFill>
                  <a:srgbClr val="0070C0"/>
                </a:solidFill>
                <a:latin typeface="Arial (Cuerpo)"/>
              </a:rPr>
              <a:t> C# sin </a:t>
            </a:r>
            <a:r>
              <a:rPr lang="en-US" dirty="0" err="1">
                <a:solidFill>
                  <a:srgbClr val="0070C0"/>
                </a:solidFill>
                <a:latin typeface="Arial (Cuerpo)"/>
              </a:rPr>
              <a:t>necesidad</a:t>
            </a:r>
            <a:r>
              <a:rPr lang="en-US" dirty="0">
                <a:solidFill>
                  <a:srgbClr val="0070C0"/>
                </a:solidFill>
                <a:latin typeface="Arial (Cuerpo)"/>
              </a:rPr>
              <a:t> de </a:t>
            </a:r>
            <a:r>
              <a:rPr lang="en-US" dirty="0" err="1">
                <a:solidFill>
                  <a:srgbClr val="0070C0"/>
                </a:solidFill>
                <a:latin typeface="Arial (Cuerpo)"/>
              </a:rPr>
              <a:t>detener</a:t>
            </a:r>
            <a:r>
              <a:rPr lang="en-US" dirty="0">
                <a:solidFill>
                  <a:srgbClr val="0070C0"/>
                </a:solidFill>
                <a:latin typeface="Arial (Cuerpo)"/>
              </a:rPr>
              <a:t> la App.</a:t>
            </a:r>
          </a:p>
        </p:txBody>
      </p:sp>
      <p:pic>
        <p:nvPicPr>
          <p:cNvPr id="7" name="Picture 6"/>
          <p:cNvPicPr>
            <a:picLocks noChangeAspect="1"/>
          </p:cNvPicPr>
          <p:nvPr/>
        </p:nvPicPr>
        <p:blipFill>
          <a:blip r:embed="rId2"/>
          <a:stretch>
            <a:fillRect/>
          </a:stretch>
        </p:blipFill>
        <p:spPr>
          <a:xfrm>
            <a:off x="2785399" y="2954655"/>
            <a:ext cx="6621203" cy="3212189"/>
          </a:xfrm>
          <a:prstGeom prst="rect">
            <a:avLst/>
          </a:prstGeom>
        </p:spPr>
      </p:pic>
    </p:spTree>
    <p:extLst>
      <p:ext uri="{BB962C8B-B14F-4D97-AF65-F5344CB8AC3E}">
        <p14:creationId xmlns:p14="http://schemas.microsoft.com/office/powerpoint/2010/main" val="28123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Probando</a:t>
            </a:r>
            <a:r>
              <a:rPr lang="en-US" dirty="0"/>
              <a:t> Xamarin Inspector</a:t>
            </a:r>
          </a:p>
        </p:txBody>
      </p:sp>
    </p:spTree>
    <p:extLst>
      <p:ext uri="{BB962C8B-B14F-4D97-AF65-F5344CB8AC3E}">
        <p14:creationId xmlns:p14="http://schemas.microsoft.com/office/powerpoint/2010/main" val="25979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000" y="318592"/>
            <a:ext cx="10972800" cy="527019"/>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3733" dirty="0">
                <a:solidFill>
                  <a:srgbClr val="000000"/>
                </a:solidFill>
                <a:latin typeface="Arial"/>
                <a:cs typeface="Arial"/>
              </a:rPr>
              <a:t>Mercado </a:t>
            </a:r>
            <a:r>
              <a:rPr lang="en-US" sz="3733" dirty="0" err="1">
                <a:solidFill>
                  <a:srgbClr val="000000"/>
                </a:solidFill>
                <a:latin typeface="Arial"/>
                <a:cs typeface="Arial"/>
              </a:rPr>
              <a:t>dispositivos</a:t>
            </a:r>
            <a:r>
              <a:rPr lang="en-US" sz="3733" dirty="0">
                <a:solidFill>
                  <a:srgbClr val="000000"/>
                </a:solidFill>
                <a:latin typeface="Arial"/>
                <a:cs typeface="Arial"/>
              </a:rPr>
              <a:t> USA</a:t>
            </a:r>
          </a:p>
        </p:txBody>
      </p:sp>
      <p:sp>
        <p:nvSpPr>
          <p:cNvPr id="3" name="Content Placeholder 2"/>
          <p:cNvSpPr txBox="1">
            <a:spLocks/>
          </p:cNvSpPr>
          <p:nvPr/>
        </p:nvSpPr>
        <p:spPr>
          <a:xfrm>
            <a:off x="508000" y="1176868"/>
            <a:ext cx="6705600" cy="2091267"/>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err="1">
                <a:solidFill>
                  <a:srgbClr val="000000"/>
                </a:solidFill>
                <a:latin typeface="Arial"/>
                <a:cs typeface="Arial"/>
              </a:rPr>
              <a:t>Deberíamos</a:t>
            </a:r>
            <a:r>
              <a:rPr lang="en-US" dirty="0">
                <a:solidFill>
                  <a:srgbClr val="000000"/>
                </a:solidFill>
                <a:latin typeface="Arial"/>
                <a:cs typeface="Arial"/>
              </a:rPr>
              <a:t> </a:t>
            </a:r>
            <a:r>
              <a:rPr lang="en-US" dirty="0" err="1">
                <a:solidFill>
                  <a:srgbClr val="000000"/>
                </a:solidFill>
                <a:latin typeface="Arial"/>
                <a:cs typeface="Arial"/>
              </a:rPr>
              <a:t>tener</a:t>
            </a:r>
            <a:r>
              <a:rPr lang="en-US" dirty="0">
                <a:solidFill>
                  <a:srgbClr val="000000"/>
                </a:solidFill>
                <a:latin typeface="Arial"/>
                <a:cs typeface="Arial"/>
              </a:rPr>
              <a:t> </a:t>
            </a:r>
            <a:r>
              <a:rPr lang="en-US" b="1" dirty="0">
                <a:solidFill>
                  <a:srgbClr val="000000"/>
                </a:solidFill>
                <a:latin typeface="Arial"/>
                <a:cs typeface="Arial"/>
              </a:rPr>
              <a:t>134</a:t>
            </a:r>
            <a:r>
              <a:rPr lang="en-US" dirty="0">
                <a:solidFill>
                  <a:srgbClr val="000000"/>
                </a:solidFill>
                <a:latin typeface="Arial"/>
                <a:cs typeface="Arial"/>
              </a:rPr>
              <a:t> </a:t>
            </a:r>
            <a:r>
              <a:rPr lang="en-US" dirty="0" err="1">
                <a:solidFill>
                  <a:srgbClr val="000000"/>
                </a:solidFill>
                <a:latin typeface="Arial"/>
                <a:cs typeface="Arial"/>
              </a:rPr>
              <a:t>dispositivos</a:t>
            </a:r>
            <a:r>
              <a:rPr lang="en-US" dirty="0">
                <a:solidFill>
                  <a:srgbClr val="000000"/>
                </a:solidFill>
                <a:latin typeface="Arial"/>
                <a:cs typeface="Arial"/>
              </a:rPr>
              <a:t> para </a:t>
            </a:r>
            <a:r>
              <a:rPr lang="en-US" dirty="0" err="1">
                <a:solidFill>
                  <a:srgbClr val="000000"/>
                </a:solidFill>
                <a:latin typeface="Arial"/>
                <a:cs typeface="Arial"/>
              </a:rPr>
              <a:t>cubrir</a:t>
            </a:r>
            <a:r>
              <a:rPr lang="en-US" dirty="0">
                <a:solidFill>
                  <a:srgbClr val="000000"/>
                </a:solidFill>
                <a:latin typeface="Arial"/>
                <a:cs typeface="Arial"/>
              </a:rPr>
              <a:t> al </a:t>
            </a:r>
            <a:r>
              <a:rPr lang="en-US" dirty="0" err="1">
                <a:solidFill>
                  <a:srgbClr val="000000"/>
                </a:solidFill>
                <a:latin typeface="Arial"/>
                <a:cs typeface="Arial"/>
              </a:rPr>
              <a:t>menos</a:t>
            </a:r>
            <a:r>
              <a:rPr lang="en-US" dirty="0">
                <a:solidFill>
                  <a:srgbClr val="000000"/>
                </a:solidFill>
                <a:latin typeface="Arial"/>
                <a:cs typeface="Arial"/>
              </a:rPr>
              <a:t> el </a:t>
            </a:r>
            <a:r>
              <a:rPr lang="en-US" b="1" dirty="0">
                <a:solidFill>
                  <a:srgbClr val="000000"/>
                </a:solidFill>
                <a:latin typeface="Arial"/>
                <a:cs typeface="Arial"/>
              </a:rPr>
              <a:t>75%</a:t>
            </a:r>
            <a:r>
              <a:rPr lang="en-US" dirty="0">
                <a:solidFill>
                  <a:srgbClr val="000000"/>
                </a:solidFill>
                <a:latin typeface="Arial"/>
                <a:cs typeface="Arial"/>
              </a:rPr>
              <a:t> del Mercado de USA</a:t>
            </a:r>
          </a:p>
        </p:txBody>
      </p:sp>
      <p:sp>
        <p:nvSpPr>
          <p:cNvPr id="4" name="Content Placeholder 2"/>
          <p:cNvSpPr txBox="1">
            <a:spLocks/>
          </p:cNvSpPr>
          <p:nvPr/>
        </p:nvSpPr>
        <p:spPr>
          <a:xfrm>
            <a:off x="7890934" y="2551342"/>
            <a:ext cx="3801533" cy="1032359"/>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dirty="0">
              <a:solidFill>
                <a:srgbClr val="000000"/>
              </a:solidFill>
              <a:latin typeface="Arial"/>
              <a:cs typeface="Arial"/>
            </a:endParaRPr>
          </a:p>
        </p:txBody>
      </p:sp>
      <p:sp>
        <p:nvSpPr>
          <p:cNvPr id="5" name="Content Placeholder 2"/>
          <p:cNvSpPr txBox="1">
            <a:spLocks/>
          </p:cNvSpPr>
          <p:nvPr/>
        </p:nvSpPr>
        <p:spPr>
          <a:xfrm>
            <a:off x="3304687" y="6134103"/>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25%</a:t>
            </a:r>
          </a:p>
        </p:txBody>
      </p:sp>
      <p:sp>
        <p:nvSpPr>
          <p:cNvPr id="6" name="Content Placeholder 2"/>
          <p:cNvSpPr txBox="1">
            <a:spLocks/>
          </p:cNvSpPr>
          <p:nvPr/>
        </p:nvSpPr>
        <p:spPr>
          <a:xfrm>
            <a:off x="5653959" y="6134103"/>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50%</a:t>
            </a:r>
          </a:p>
        </p:txBody>
      </p:sp>
      <p:sp>
        <p:nvSpPr>
          <p:cNvPr id="7" name="Content Placeholder 2"/>
          <p:cNvSpPr txBox="1">
            <a:spLocks/>
          </p:cNvSpPr>
          <p:nvPr/>
        </p:nvSpPr>
        <p:spPr>
          <a:xfrm>
            <a:off x="8054639" y="6134103"/>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75%</a:t>
            </a:r>
          </a:p>
        </p:txBody>
      </p:sp>
      <p:sp>
        <p:nvSpPr>
          <p:cNvPr id="8" name="Content Placeholder 2"/>
          <p:cNvSpPr txBox="1">
            <a:spLocks/>
          </p:cNvSpPr>
          <p:nvPr/>
        </p:nvSpPr>
        <p:spPr>
          <a:xfrm>
            <a:off x="10465256" y="6134103"/>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90%</a:t>
            </a:r>
          </a:p>
        </p:txBody>
      </p:sp>
      <p:sp>
        <p:nvSpPr>
          <p:cNvPr id="9" name="Content Placeholder 2"/>
          <p:cNvSpPr txBox="1">
            <a:spLocks/>
          </p:cNvSpPr>
          <p:nvPr/>
        </p:nvSpPr>
        <p:spPr>
          <a:xfrm>
            <a:off x="1185334" y="6158335"/>
            <a:ext cx="2074333"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600" dirty="0">
                <a:solidFill>
                  <a:srgbClr val="000000"/>
                </a:solidFill>
                <a:latin typeface="Arial"/>
                <a:cs typeface="Arial"/>
              </a:rPr>
              <a:t>Market Share</a:t>
            </a:r>
          </a:p>
        </p:txBody>
      </p:sp>
      <p:sp>
        <p:nvSpPr>
          <p:cNvPr id="10" name="Content Placeholder 2"/>
          <p:cNvSpPr txBox="1">
            <a:spLocks/>
          </p:cNvSpPr>
          <p:nvPr/>
        </p:nvSpPr>
        <p:spPr>
          <a:xfrm rot="16200000">
            <a:off x="10139541" y="1364214"/>
            <a:ext cx="2068689"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600" dirty="0">
                <a:solidFill>
                  <a:srgbClr val="000000"/>
                </a:solidFill>
                <a:latin typeface="Arial"/>
                <a:cs typeface="Arial"/>
              </a:rPr>
              <a:t>Number of Devices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268" y="845611"/>
            <a:ext cx="9541931" cy="5312724"/>
          </a:xfrm>
          <a:prstGeom prst="rect">
            <a:avLst/>
          </a:prstGeom>
        </p:spPr>
      </p:pic>
      <p:sp>
        <p:nvSpPr>
          <p:cNvPr id="12" name="Content Placeholder 2"/>
          <p:cNvSpPr txBox="1">
            <a:spLocks/>
          </p:cNvSpPr>
          <p:nvPr/>
        </p:nvSpPr>
        <p:spPr>
          <a:xfrm>
            <a:off x="3242733" y="4580472"/>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13</a:t>
            </a:r>
          </a:p>
        </p:txBody>
      </p:sp>
      <p:sp>
        <p:nvSpPr>
          <p:cNvPr id="13" name="Content Placeholder 2"/>
          <p:cNvSpPr txBox="1">
            <a:spLocks/>
          </p:cNvSpPr>
          <p:nvPr/>
        </p:nvSpPr>
        <p:spPr>
          <a:xfrm>
            <a:off x="5596467" y="3812124"/>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45</a:t>
            </a:r>
          </a:p>
        </p:txBody>
      </p:sp>
      <p:sp>
        <p:nvSpPr>
          <p:cNvPr id="14" name="Content Placeholder 2"/>
          <p:cNvSpPr txBox="1">
            <a:spLocks/>
          </p:cNvSpPr>
          <p:nvPr/>
        </p:nvSpPr>
        <p:spPr>
          <a:xfrm>
            <a:off x="7874000" y="2619067"/>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134</a:t>
            </a:r>
          </a:p>
        </p:txBody>
      </p:sp>
      <p:sp>
        <p:nvSpPr>
          <p:cNvPr id="15" name="Content Placeholder 2"/>
          <p:cNvSpPr txBox="1">
            <a:spLocks/>
          </p:cNvSpPr>
          <p:nvPr/>
        </p:nvSpPr>
        <p:spPr>
          <a:xfrm>
            <a:off x="10083800" y="458260"/>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288</a:t>
            </a:r>
          </a:p>
        </p:txBody>
      </p:sp>
      <p:sp>
        <p:nvSpPr>
          <p:cNvPr id="16" name="Content Placeholder 2"/>
          <p:cNvSpPr txBox="1">
            <a:spLocks/>
          </p:cNvSpPr>
          <p:nvPr/>
        </p:nvSpPr>
        <p:spPr>
          <a:xfrm>
            <a:off x="876300" y="5789087"/>
            <a:ext cx="1227667" cy="6053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dirty="0">
                <a:solidFill>
                  <a:srgbClr val="000000"/>
                </a:solidFill>
                <a:latin typeface="Arial"/>
                <a:cs typeface="Arial"/>
              </a:rPr>
              <a:t>0</a:t>
            </a:r>
          </a:p>
        </p:txBody>
      </p:sp>
    </p:spTree>
    <p:extLst>
      <p:ext uri="{BB962C8B-B14F-4D97-AF65-F5344CB8AC3E}">
        <p14:creationId xmlns:p14="http://schemas.microsoft.com/office/powerpoint/2010/main" val="327765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673162" y="3857547"/>
            <a:ext cx="4893733"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3120028" y="1523287"/>
            <a:ext cx="0" cy="466852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524417" y="4003538"/>
            <a:ext cx="1938867" cy="337365"/>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67" dirty="0" err="1">
                <a:solidFill>
                  <a:srgbClr val="000000"/>
                </a:solidFill>
              </a:rPr>
              <a:t>Ciclos</a:t>
            </a:r>
            <a:r>
              <a:rPr lang="en-US" sz="1867" dirty="0">
                <a:solidFill>
                  <a:srgbClr val="000000"/>
                </a:solidFill>
              </a:rPr>
              <a:t> </a:t>
            </a:r>
            <a:r>
              <a:rPr lang="en-US" sz="1867" dirty="0" err="1">
                <a:solidFill>
                  <a:srgbClr val="000000"/>
                </a:solidFill>
              </a:rPr>
              <a:t>prolongados</a:t>
            </a:r>
            <a:endParaRPr lang="en-US" sz="1867" dirty="0">
              <a:solidFill>
                <a:srgbClr val="000000"/>
              </a:solidFill>
            </a:endParaRPr>
          </a:p>
        </p:txBody>
      </p:sp>
      <p:sp>
        <p:nvSpPr>
          <p:cNvPr id="5" name="Title 1"/>
          <p:cNvSpPr txBox="1">
            <a:spLocks/>
          </p:cNvSpPr>
          <p:nvPr/>
        </p:nvSpPr>
        <p:spPr>
          <a:xfrm>
            <a:off x="5540920" y="3652581"/>
            <a:ext cx="1240957" cy="676228"/>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67" dirty="0" err="1">
                <a:solidFill>
                  <a:srgbClr val="000000"/>
                </a:solidFill>
              </a:rPr>
              <a:t>Iteraciones</a:t>
            </a:r>
            <a:r>
              <a:rPr lang="en-US" sz="1467" dirty="0">
                <a:solidFill>
                  <a:srgbClr val="000000"/>
                </a:solidFill>
              </a:rPr>
              <a:t> </a:t>
            </a:r>
            <a:r>
              <a:rPr lang="en-US" sz="1467" dirty="0" err="1">
                <a:solidFill>
                  <a:srgbClr val="000000"/>
                </a:solidFill>
              </a:rPr>
              <a:t>rápidas</a:t>
            </a:r>
            <a:endParaRPr lang="en-US" sz="1467" dirty="0">
              <a:solidFill>
                <a:srgbClr val="000000"/>
              </a:solidFill>
            </a:endParaRPr>
          </a:p>
        </p:txBody>
      </p:sp>
      <p:sp>
        <p:nvSpPr>
          <p:cNvPr id="6" name="Title 1"/>
          <p:cNvSpPr txBox="1">
            <a:spLocks/>
          </p:cNvSpPr>
          <p:nvPr/>
        </p:nvSpPr>
        <p:spPr>
          <a:xfrm>
            <a:off x="2048995" y="1016590"/>
            <a:ext cx="2726205" cy="388165"/>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67" dirty="0">
                <a:solidFill>
                  <a:srgbClr val="000000"/>
                </a:solidFill>
              </a:rPr>
              <a:t>Test </a:t>
            </a:r>
            <a:r>
              <a:rPr lang="en-US" sz="1867" dirty="0" err="1">
                <a:solidFill>
                  <a:srgbClr val="000000"/>
                </a:solidFill>
              </a:rPr>
              <a:t>más</a:t>
            </a:r>
            <a:r>
              <a:rPr lang="en-US" sz="1867" dirty="0">
                <a:solidFill>
                  <a:srgbClr val="000000"/>
                </a:solidFill>
              </a:rPr>
              <a:t> </a:t>
            </a:r>
            <a:r>
              <a:rPr lang="en-US" sz="1867" dirty="0" err="1">
                <a:solidFill>
                  <a:srgbClr val="000000"/>
                </a:solidFill>
              </a:rPr>
              <a:t>complejos</a:t>
            </a:r>
            <a:endParaRPr lang="en-US" sz="1867" dirty="0">
              <a:solidFill>
                <a:srgbClr val="000000"/>
              </a:solidFill>
            </a:endParaRPr>
          </a:p>
        </p:txBody>
      </p:sp>
      <p:sp>
        <p:nvSpPr>
          <p:cNvPr id="7" name="Title 1"/>
          <p:cNvSpPr txBox="1">
            <a:spLocks/>
          </p:cNvSpPr>
          <p:nvPr/>
        </p:nvSpPr>
        <p:spPr>
          <a:xfrm>
            <a:off x="2167528" y="6281406"/>
            <a:ext cx="1938867" cy="337365"/>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67" dirty="0">
                <a:solidFill>
                  <a:srgbClr val="000000"/>
                </a:solidFill>
              </a:rPr>
              <a:t>Tests simples</a:t>
            </a:r>
          </a:p>
        </p:txBody>
      </p:sp>
      <p:grpSp>
        <p:nvGrpSpPr>
          <p:cNvPr id="8" name="Group 7"/>
          <p:cNvGrpSpPr/>
          <p:nvPr/>
        </p:nvGrpSpPr>
        <p:grpSpPr>
          <a:xfrm>
            <a:off x="720359" y="1880327"/>
            <a:ext cx="359477" cy="359477"/>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grpSp>
      <p:grpSp>
        <p:nvGrpSpPr>
          <p:cNvPr id="11" name="Group 10"/>
          <p:cNvGrpSpPr/>
          <p:nvPr/>
        </p:nvGrpSpPr>
        <p:grpSpPr>
          <a:xfrm>
            <a:off x="5188120" y="2073864"/>
            <a:ext cx="361856" cy="361856"/>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grpSp>
      <p:sp>
        <p:nvSpPr>
          <p:cNvPr id="14" name="Title 1"/>
          <p:cNvSpPr txBox="1">
            <a:spLocks/>
          </p:cNvSpPr>
          <p:nvPr/>
        </p:nvSpPr>
        <p:spPr>
          <a:xfrm>
            <a:off x="1136543" y="1876027"/>
            <a:ext cx="1938867" cy="337365"/>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600" dirty="0">
                <a:solidFill>
                  <a:srgbClr val="000000"/>
                </a:solidFill>
                <a:latin typeface="Helvetica"/>
                <a:cs typeface="Helvetica"/>
              </a:rPr>
              <a:t>Beta Testing</a:t>
            </a:r>
          </a:p>
        </p:txBody>
      </p:sp>
      <p:sp>
        <p:nvSpPr>
          <p:cNvPr id="15" name="Title 1"/>
          <p:cNvSpPr txBox="1">
            <a:spLocks/>
          </p:cNvSpPr>
          <p:nvPr/>
        </p:nvSpPr>
        <p:spPr>
          <a:xfrm>
            <a:off x="1871779" y="2367463"/>
            <a:ext cx="1484612" cy="672888"/>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600" dirty="0">
                <a:solidFill>
                  <a:srgbClr val="000000"/>
                </a:solidFill>
                <a:latin typeface="Helvetica"/>
                <a:cs typeface="Helvetica"/>
              </a:rPr>
              <a:t>Test </a:t>
            </a:r>
            <a:r>
              <a:rPr lang="en-US" sz="1600" dirty="0" err="1">
                <a:solidFill>
                  <a:srgbClr val="000000"/>
                </a:solidFill>
                <a:latin typeface="Helvetica"/>
                <a:cs typeface="Helvetica"/>
              </a:rPr>
              <a:t>manuales</a:t>
            </a:r>
            <a:endParaRPr lang="en-US" sz="1600" dirty="0">
              <a:solidFill>
                <a:srgbClr val="000000"/>
              </a:solidFill>
              <a:latin typeface="Helvetica"/>
              <a:cs typeface="Helvetica"/>
            </a:endParaRPr>
          </a:p>
        </p:txBody>
      </p:sp>
      <p:sp>
        <p:nvSpPr>
          <p:cNvPr id="16" name="Title 1"/>
          <p:cNvSpPr txBox="1">
            <a:spLocks/>
          </p:cNvSpPr>
          <p:nvPr/>
        </p:nvSpPr>
        <p:spPr>
          <a:xfrm>
            <a:off x="3037328" y="2070829"/>
            <a:ext cx="2106985" cy="76916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600" dirty="0">
                <a:solidFill>
                  <a:srgbClr val="76B557"/>
                </a:solidFill>
                <a:latin typeface="Helvetica"/>
                <a:cs typeface="Helvetica"/>
              </a:rPr>
              <a:t>Test </a:t>
            </a:r>
            <a:r>
              <a:rPr lang="en-US" sz="1600" dirty="0" err="1">
                <a:solidFill>
                  <a:srgbClr val="76B557"/>
                </a:solidFill>
                <a:latin typeface="Helvetica"/>
                <a:cs typeface="Helvetica"/>
              </a:rPr>
              <a:t>automáticos</a:t>
            </a:r>
            <a:r>
              <a:rPr lang="en-US" sz="1600" dirty="0">
                <a:solidFill>
                  <a:srgbClr val="76B557"/>
                </a:solidFill>
                <a:latin typeface="Helvetica"/>
                <a:cs typeface="Helvetica"/>
              </a:rPr>
              <a:t> de UI</a:t>
            </a:r>
          </a:p>
        </p:txBody>
      </p:sp>
      <p:sp>
        <p:nvSpPr>
          <p:cNvPr id="17" name="Title 1"/>
          <p:cNvSpPr txBox="1">
            <a:spLocks/>
          </p:cNvSpPr>
          <p:nvPr/>
        </p:nvSpPr>
        <p:spPr>
          <a:xfrm>
            <a:off x="3834418" y="5830526"/>
            <a:ext cx="1342413" cy="337365"/>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600" dirty="0">
                <a:solidFill>
                  <a:srgbClr val="000000"/>
                </a:solidFill>
                <a:latin typeface="Helvetica"/>
                <a:cs typeface="Helvetica"/>
              </a:rPr>
              <a:t>Unit Testing</a:t>
            </a:r>
          </a:p>
        </p:txBody>
      </p:sp>
      <p:grpSp>
        <p:nvGrpSpPr>
          <p:cNvPr id="18" name="Group 17"/>
          <p:cNvGrpSpPr/>
          <p:nvPr/>
        </p:nvGrpSpPr>
        <p:grpSpPr>
          <a:xfrm>
            <a:off x="1478431" y="2455107"/>
            <a:ext cx="359477" cy="359477"/>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grpSp>
      <p:grpSp>
        <p:nvGrpSpPr>
          <p:cNvPr id="21" name="Group 20"/>
          <p:cNvGrpSpPr/>
          <p:nvPr/>
        </p:nvGrpSpPr>
        <p:grpSpPr>
          <a:xfrm>
            <a:off x="5199331" y="5827619"/>
            <a:ext cx="359477" cy="359477"/>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rgbClr val="000000"/>
                </a:solidFill>
              </a:endParaRPr>
            </a:p>
          </p:txBody>
        </p:sp>
      </p:grpSp>
      <p:sp>
        <p:nvSpPr>
          <p:cNvPr id="24" name="Title 23"/>
          <p:cNvSpPr>
            <a:spLocks noGrp="1"/>
          </p:cNvSpPr>
          <p:nvPr>
            <p:ph type="title"/>
          </p:nvPr>
        </p:nvSpPr>
        <p:spPr/>
        <p:txBody>
          <a:bodyPr>
            <a:normAutofit/>
          </a:bodyPr>
          <a:lstStyle/>
          <a:p>
            <a:r>
              <a:rPr lang="en-US" dirty="0"/>
              <a:t>¿</a:t>
            </a:r>
            <a:r>
              <a:rPr lang="en-US" dirty="0" err="1"/>
              <a:t>Cómo</a:t>
            </a:r>
            <a:r>
              <a:rPr lang="en-US" dirty="0"/>
              <a:t> </a:t>
            </a:r>
            <a:r>
              <a:rPr lang="en-US" dirty="0" err="1"/>
              <a:t>testeamos</a:t>
            </a:r>
            <a:r>
              <a:rPr lang="en-US" dirty="0"/>
              <a:t>?</a:t>
            </a:r>
          </a:p>
        </p:txBody>
      </p:sp>
      <p:sp>
        <p:nvSpPr>
          <p:cNvPr id="26" name="Title 1"/>
          <p:cNvSpPr txBox="1">
            <a:spLocks/>
          </p:cNvSpPr>
          <p:nvPr/>
        </p:nvSpPr>
        <p:spPr>
          <a:xfrm>
            <a:off x="6986233" y="1523287"/>
            <a:ext cx="4851323" cy="3236383"/>
          </a:xfrm>
          <a:prstGeom prst="rect">
            <a:avLst/>
          </a:prstGeom>
        </p:spPr>
        <p:txBody>
          <a:bodyPr vert="horz" lIns="121920" tIns="60960" rIns="121920" bIns="6096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667" dirty="0">
                <a:solidFill>
                  <a:srgbClr val="000000"/>
                </a:solidFill>
                <a:latin typeface="Arial"/>
                <a:cs typeface="Arial"/>
              </a:rPr>
              <a:t>Test </a:t>
            </a:r>
            <a:r>
              <a:rPr lang="en-US" sz="2667" dirty="0" err="1">
                <a:solidFill>
                  <a:srgbClr val="000000"/>
                </a:solidFill>
                <a:latin typeface="Arial"/>
                <a:cs typeface="Arial"/>
              </a:rPr>
              <a:t>automáticos</a:t>
            </a:r>
            <a:r>
              <a:rPr lang="en-US" sz="2667" dirty="0">
                <a:solidFill>
                  <a:srgbClr val="000000"/>
                </a:solidFill>
                <a:latin typeface="Arial"/>
                <a:cs typeface="Arial"/>
              </a:rPr>
              <a:t> de UI </a:t>
            </a:r>
            <a:r>
              <a:rPr lang="en-US" sz="2667" dirty="0" err="1">
                <a:solidFill>
                  <a:srgbClr val="000000"/>
                </a:solidFill>
                <a:latin typeface="Arial"/>
                <a:cs typeface="Arial"/>
              </a:rPr>
              <a:t>permiten</a:t>
            </a:r>
            <a:r>
              <a:rPr lang="en-US" sz="2667" dirty="0">
                <a:solidFill>
                  <a:srgbClr val="000000"/>
                </a:solidFill>
                <a:latin typeface="Arial"/>
                <a:cs typeface="Arial"/>
              </a:rPr>
              <a:t> </a:t>
            </a:r>
            <a:r>
              <a:rPr lang="en-US" sz="2667" dirty="0" err="1">
                <a:solidFill>
                  <a:srgbClr val="000000"/>
                </a:solidFill>
                <a:latin typeface="Arial"/>
                <a:cs typeface="Arial"/>
              </a:rPr>
              <a:t>asegurar</a:t>
            </a:r>
            <a:r>
              <a:rPr lang="en-US" sz="2667" dirty="0">
                <a:solidFill>
                  <a:srgbClr val="000000"/>
                </a:solidFill>
                <a:latin typeface="Arial"/>
                <a:cs typeface="Arial"/>
              </a:rPr>
              <a:t>: </a:t>
            </a:r>
          </a:p>
          <a:p>
            <a:pPr algn="l"/>
            <a:endParaRPr lang="en-US" sz="1200" dirty="0">
              <a:solidFill>
                <a:srgbClr val="000000"/>
              </a:solidFill>
              <a:latin typeface="Arial"/>
              <a:cs typeface="Arial"/>
            </a:endParaRPr>
          </a:p>
          <a:p>
            <a:pPr marL="457189" indent="-457189" algn="l">
              <a:buFont typeface="Arial"/>
              <a:buChar char="•"/>
            </a:pPr>
            <a:r>
              <a:rPr lang="en-US" sz="2667" dirty="0" err="1">
                <a:solidFill>
                  <a:srgbClr val="000000"/>
                </a:solidFill>
                <a:latin typeface="Arial"/>
                <a:cs typeface="Arial"/>
              </a:rPr>
              <a:t>Arranque</a:t>
            </a:r>
            <a:endParaRPr lang="en-US" sz="2667" dirty="0">
              <a:solidFill>
                <a:srgbClr val="000000"/>
              </a:solidFill>
              <a:latin typeface="Arial"/>
              <a:cs typeface="Arial"/>
            </a:endParaRPr>
          </a:p>
          <a:p>
            <a:pPr marL="457189" indent="-457189" algn="l">
              <a:buFont typeface="Arial"/>
              <a:buChar char="•"/>
            </a:pPr>
            <a:r>
              <a:rPr lang="en-US" sz="2667" dirty="0" err="1">
                <a:solidFill>
                  <a:srgbClr val="000000"/>
                </a:solidFill>
                <a:latin typeface="Arial"/>
                <a:cs typeface="Arial"/>
              </a:rPr>
              <a:t>Apariencia</a:t>
            </a:r>
            <a:endParaRPr lang="en-US" sz="2667" dirty="0">
              <a:solidFill>
                <a:srgbClr val="000000"/>
              </a:solidFill>
              <a:latin typeface="Arial"/>
              <a:cs typeface="Arial"/>
            </a:endParaRPr>
          </a:p>
          <a:p>
            <a:pPr marL="457189" indent="-457189" algn="l">
              <a:buFont typeface="Arial"/>
              <a:buChar char="•"/>
            </a:pPr>
            <a:r>
              <a:rPr lang="en-US" sz="2667" dirty="0" err="1">
                <a:solidFill>
                  <a:srgbClr val="000000"/>
                </a:solidFill>
                <a:latin typeface="Arial"/>
                <a:cs typeface="Arial"/>
              </a:rPr>
              <a:t>Comportamiento</a:t>
            </a:r>
            <a:br>
              <a:rPr lang="en-US" sz="2667" dirty="0">
                <a:solidFill>
                  <a:srgbClr val="000000"/>
                </a:solidFill>
                <a:latin typeface="Arial"/>
                <a:cs typeface="Arial"/>
              </a:rPr>
            </a:br>
            <a:endParaRPr lang="en-US" sz="1200" dirty="0">
              <a:solidFill>
                <a:srgbClr val="000000"/>
              </a:solidFill>
              <a:latin typeface="Arial"/>
              <a:cs typeface="Arial"/>
            </a:endParaRPr>
          </a:p>
          <a:p>
            <a:pPr algn="l"/>
            <a:r>
              <a:rPr lang="en-US" sz="2667" dirty="0" err="1">
                <a:solidFill>
                  <a:srgbClr val="000000"/>
                </a:solidFill>
                <a:latin typeface="Arial"/>
                <a:cs typeface="Arial"/>
              </a:rPr>
              <a:t>En</a:t>
            </a:r>
            <a:r>
              <a:rPr lang="en-US" sz="2667" dirty="0">
                <a:solidFill>
                  <a:srgbClr val="000000"/>
                </a:solidFill>
                <a:latin typeface="Arial"/>
                <a:cs typeface="Arial"/>
              </a:rPr>
              <a:t> </a:t>
            </a:r>
            <a:r>
              <a:rPr lang="en-US" sz="2667" dirty="0" err="1">
                <a:solidFill>
                  <a:srgbClr val="000000"/>
                </a:solidFill>
                <a:latin typeface="Arial"/>
                <a:cs typeface="Arial"/>
              </a:rPr>
              <a:t>distintos</a:t>
            </a:r>
            <a:r>
              <a:rPr lang="en-US" sz="2667" dirty="0">
                <a:solidFill>
                  <a:srgbClr val="000000"/>
                </a:solidFill>
                <a:latin typeface="Arial"/>
                <a:cs typeface="Arial"/>
              </a:rPr>
              <a:t> </a:t>
            </a:r>
            <a:r>
              <a:rPr lang="en-US" sz="2667" dirty="0" err="1">
                <a:solidFill>
                  <a:srgbClr val="000000"/>
                </a:solidFill>
                <a:latin typeface="Arial"/>
                <a:cs typeface="Arial"/>
              </a:rPr>
              <a:t>dispositivos</a:t>
            </a:r>
            <a:endParaRPr lang="en-US" sz="2667" dirty="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203200" y="1193800"/>
            <a:ext cx="5708515" cy="5448861"/>
          </a:xfrm>
          <a:prstGeom prst="rect">
            <a:avLst/>
          </a:prstGeom>
        </p:spPr>
        <p:txBody>
          <a:bodyPr>
            <a:normAutofit/>
          </a:bodyPr>
          <a:lstStyle/>
          <a:p>
            <a:pPr>
              <a:lnSpc>
                <a:spcPct val="120000"/>
              </a:lnSpc>
            </a:pPr>
            <a:r>
              <a:rPr lang="en-US" dirty="0" err="1">
                <a:solidFill>
                  <a:schemeClr val="bg1">
                    <a:lumMod val="50000"/>
                  </a:schemeClr>
                </a:solidFill>
              </a:rPr>
              <a:t>Crear</a:t>
            </a:r>
            <a:r>
              <a:rPr lang="en-US" dirty="0">
                <a:solidFill>
                  <a:schemeClr val="bg1">
                    <a:lumMod val="50000"/>
                  </a:schemeClr>
                </a:solidFill>
              </a:rPr>
              <a:t> tests </a:t>
            </a:r>
            <a:r>
              <a:rPr lang="en-US" dirty="0" err="1">
                <a:solidFill>
                  <a:schemeClr val="bg1">
                    <a:lumMod val="50000"/>
                  </a:schemeClr>
                </a:solidFill>
              </a:rPr>
              <a:t>automáticos</a:t>
            </a:r>
            <a:r>
              <a:rPr lang="en-US" dirty="0">
                <a:solidFill>
                  <a:schemeClr val="bg1">
                    <a:lumMod val="50000"/>
                  </a:schemeClr>
                </a:solidFill>
              </a:rPr>
              <a:t> de la </a:t>
            </a:r>
            <a:r>
              <a:rPr lang="en-US" dirty="0" err="1">
                <a:solidFill>
                  <a:schemeClr val="bg1">
                    <a:lumMod val="50000"/>
                  </a:schemeClr>
                </a:solidFill>
              </a:rPr>
              <a:t>interfaz</a:t>
            </a:r>
            <a:r>
              <a:rPr lang="en-US" dirty="0">
                <a:solidFill>
                  <a:schemeClr val="bg1">
                    <a:lumMod val="50000"/>
                  </a:schemeClr>
                </a:solidFill>
              </a:rPr>
              <a:t> de </a:t>
            </a:r>
            <a:r>
              <a:rPr lang="en-US" dirty="0" err="1">
                <a:solidFill>
                  <a:schemeClr val="bg1">
                    <a:lumMod val="50000"/>
                  </a:schemeClr>
                </a:solidFill>
              </a:rPr>
              <a:t>usuarios</a:t>
            </a:r>
            <a:r>
              <a:rPr lang="en-US" dirty="0">
                <a:solidFill>
                  <a:schemeClr val="bg1">
                    <a:lumMod val="50000"/>
                  </a:schemeClr>
                </a:solidFill>
              </a:rPr>
              <a:t> </a:t>
            </a:r>
            <a:r>
              <a:rPr lang="en-US" dirty="0" err="1">
                <a:solidFill>
                  <a:schemeClr val="bg1">
                    <a:lumMod val="50000"/>
                  </a:schemeClr>
                </a:solidFill>
              </a:rPr>
              <a:t>en</a:t>
            </a:r>
            <a:r>
              <a:rPr lang="en-US" dirty="0">
                <a:solidFill>
                  <a:schemeClr val="bg1">
                    <a:lumMod val="50000"/>
                  </a:schemeClr>
                </a:solidFill>
              </a:rPr>
              <a:t> C#</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corer </a:t>
            </a:r>
            <a:r>
              <a:rPr lang="en-US" dirty="0" err="1">
                <a:solidFill>
                  <a:schemeClr val="bg1">
                    <a:lumMod val="50000"/>
                  </a:schemeClr>
                </a:solidFill>
              </a:rPr>
              <a:t>directamente</a:t>
            </a:r>
            <a:r>
              <a:rPr lang="en-US" dirty="0">
                <a:solidFill>
                  <a:schemeClr val="bg1">
                    <a:lumMod val="50000"/>
                  </a:schemeClr>
                </a:solidFill>
              </a:rPr>
              <a:t> </a:t>
            </a:r>
            <a:r>
              <a:rPr lang="en-US" dirty="0" err="1">
                <a:solidFill>
                  <a:schemeClr val="bg1">
                    <a:lumMod val="50000"/>
                  </a:schemeClr>
                </a:solidFill>
              </a:rPr>
              <a:t>desde</a:t>
            </a:r>
            <a:r>
              <a:rPr lang="en-US" dirty="0">
                <a:solidFill>
                  <a:schemeClr val="bg1">
                    <a:lumMod val="50000"/>
                  </a:schemeClr>
                </a:solidFill>
              </a:rPr>
              <a:t> Visual Studio o Xamarin Studio</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usar</a:t>
            </a:r>
            <a:r>
              <a:rPr lang="en-US" dirty="0">
                <a:solidFill>
                  <a:schemeClr val="bg1">
                    <a:lumMod val="50000"/>
                  </a:schemeClr>
                </a:solidFill>
              </a:rPr>
              <a:t> </a:t>
            </a:r>
            <a:r>
              <a:rPr lang="en-US" dirty="0" err="1">
                <a:solidFill>
                  <a:schemeClr val="bg1">
                    <a:lumMod val="50000"/>
                  </a:schemeClr>
                </a:solidFill>
              </a:rPr>
              <a:t>simuladores</a:t>
            </a:r>
            <a:endParaRPr lang="en-US" dirty="0">
              <a:solidFill>
                <a:schemeClr val="bg1">
                  <a:lumMod val="50000"/>
                </a:schemeClr>
              </a:solidFill>
            </a:endParaRPr>
          </a:p>
          <a:p>
            <a:pPr>
              <a:lnSpc>
                <a:spcPct val="120000"/>
              </a:lnSpc>
            </a:pPr>
            <a:r>
              <a:rPr lang="en-US" dirty="0" err="1">
                <a:solidFill>
                  <a:schemeClr val="bg1">
                    <a:lumMod val="50000"/>
                  </a:schemeClr>
                </a:solidFill>
              </a:rPr>
              <a:t>Funciona</a:t>
            </a:r>
            <a:r>
              <a:rPr lang="en-US" dirty="0">
                <a:solidFill>
                  <a:schemeClr val="bg1">
                    <a:lumMod val="50000"/>
                  </a:schemeClr>
                </a:solidFill>
              </a:rPr>
              <a:t> con apps: </a:t>
            </a:r>
            <a:r>
              <a:rPr lang="en-US" dirty="0" err="1">
                <a:solidFill>
                  <a:schemeClr val="bg1">
                    <a:lumMod val="50000"/>
                  </a:schemeClr>
                </a:solidFill>
              </a:rPr>
              <a:t>Nativas</a:t>
            </a:r>
            <a:r>
              <a:rPr lang="en-US" dirty="0">
                <a:solidFill>
                  <a:schemeClr val="bg1">
                    <a:lumMod val="50000"/>
                  </a:schemeClr>
                </a:solidFill>
              </a:rPr>
              <a:t>, </a:t>
            </a:r>
            <a:r>
              <a:rPr lang="en-US" dirty="0" err="1">
                <a:solidFill>
                  <a:schemeClr val="bg1">
                    <a:lumMod val="50000"/>
                  </a:schemeClr>
                </a:solidFill>
              </a:rPr>
              <a:t>Híbridas</a:t>
            </a:r>
            <a:r>
              <a:rPr lang="en-US" dirty="0">
                <a:solidFill>
                  <a:schemeClr val="bg1">
                    <a:lumMod val="50000"/>
                  </a:schemeClr>
                </a:solidFill>
              </a:rPr>
              <a:t> o Xamarin</a:t>
            </a:r>
          </a:p>
          <a:p>
            <a:pPr>
              <a:lnSpc>
                <a:spcPct val="120000"/>
              </a:lnSpc>
            </a:pPr>
            <a:r>
              <a:rPr lang="en-US" dirty="0">
                <a:solidFill>
                  <a:schemeClr val="bg1">
                    <a:lumMod val="50000"/>
                  </a:schemeClr>
                </a:solidFill>
              </a:rPr>
              <a:t>Se </a:t>
            </a:r>
            <a:r>
              <a:rPr lang="en-US" dirty="0" err="1">
                <a:solidFill>
                  <a:schemeClr val="bg1">
                    <a:lumMod val="50000"/>
                  </a:schemeClr>
                </a:solidFill>
              </a:rPr>
              <a:t>pueden</a:t>
            </a:r>
            <a:r>
              <a:rPr lang="en-US" dirty="0">
                <a:solidFill>
                  <a:schemeClr val="bg1">
                    <a:lumMod val="50000"/>
                  </a:schemeClr>
                </a:solidFill>
              </a:rPr>
              <a:t> </a:t>
            </a:r>
            <a:r>
              <a:rPr lang="en-US" dirty="0" err="1">
                <a:solidFill>
                  <a:schemeClr val="bg1">
                    <a:lumMod val="50000"/>
                  </a:schemeClr>
                </a:solidFill>
              </a:rPr>
              <a:t>subir</a:t>
            </a:r>
            <a:r>
              <a:rPr lang="en-US" dirty="0">
                <a:solidFill>
                  <a:schemeClr val="bg1">
                    <a:lumMod val="50000"/>
                  </a:schemeClr>
                </a:solidFill>
              </a:rPr>
              <a:t> a Test Cloud</a:t>
            </a:r>
          </a:p>
        </p:txBody>
      </p:sp>
      <p:pic>
        <p:nvPicPr>
          <p:cNvPr id="97" name="pasted-image.png"/>
          <p:cNvPicPr/>
          <p:nvPr/>
        </p:nvPicPr>
        <p:blipFill>
          <a:blip r:embed="rId3">
            <a:extLst/>
          </a:blip>
          <a:stretch>
            <a:fillRect/>
          </a:stretch>
        </p:blipFill>
        <p:spPr>
          <a:xfrm>
            <a:off x="5911715" y="1513969"/>
            <a:ext cx="6191251" cy="4381500"/>
          </a:xfrm>
          <a:prstGeom prst="rect">
            <a:avLst/>
          </a:prstGeom>
          <a:ln w="12700">
            <a:miter lim="400000"/>
          </a:ln>
        </p:spPr>
      </p:pic>
      <p:sp>
        <p:nvSpPr>
          <p:cNvPr id="2" name="Title 1"/>
          <p:cNvSpPr>
            <a:spLocks noGrp="1"/>
          </p:cNvSpPr>
          <p:nvPr>
            <p:ph type="title"/>
          </p:nvPr>
        </p:nvSpPr>
        <p:spPr/>
        <p:txBody>
          <a:bodyPr>
            <a:normAutofit/>
          </a:bodyPr>
          <a:lstStyle/>
          <a:p>
            <a:r>
              <a:rPr lang="en-US" b="1" dirty="0">
                <a:solidFill>
                  <a:schemeClr val="tx1"/>
                </a:solidFill>
              </a:rPr>
              <a:t>INTRODUCCIÓN A </a:t>
            </a:r>
            <a:r>
              <a:rPr lang="en-US" b="1" dirty="0"/>
              <a:t>XAMARIN.UITEST</a:t>
            </a:r>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CB616A-2EDE-4F93-81C7-BE29C9C217CB}" type="slidenum">
              <a:rPr lang="es-ES" smtClean="0"/>
              <a:pPr/>
              <a:t>2</a:t>
            </a:fld>
            <a:endParaRPr lang="es-ES" dirty="0"/>
          </a:p>
        </p:txBody>
      </p:sp>
      <p:sp>
        <p:nvSpPr>
          <p:cNvPr id="5" name="Text Placeholder 4"/>
          <p:cNvSpPr>
            <a:spLocks noGrp="1"/>
          </p:cNvSpPr>
          <p:nvPr>
            <p:ph type="body" sz="quarter" idx="13"/>
          </p:nvPr>
        </p:nvSpPr>
        <p:spPr/>
        <p:txBody>
          <a:bodyPr>
            <a:normAutofit/>
          </a:bodyPr>
          <a:lstStyle/>
          <a:p>
            <a:r>
              <a:rPr lang="es-ES" sz="2800" dirty="0"/>
              <a:t>Introducción a Xamarin.Forms</a:t>
            </a:r>
          </a:p>
          <a:p>
            <a:r>
              <a:rPr lang="es-ES" sz="2800" dirty="0"/>
              <a:t>¿Cómo desarrollamos en Xamarin?</a:t>
            </a:r>
          </a:p>
          <a:p>
            <a:r>
              <a:rPr lang="es-ES" sz="2800" dirty="0"/>
              <a:t>Próximas novedades</a:t>
            </a:r>
          </a:p>
          <a:p>
            <a:r>
              <a:rPr lang="es-ES" sz="2800" dirty="0"/>
              <a:t>Tendencias</a:t>
            </a:r>
          </a:p>
          <a:p>
            <a:r>
              <a:rPr lang="es-ES" sz="2800" dirty="0"/>
              <a:t>Preguntas y Respuestas</a:t>
            </a:r>
          </a:p>
        </p:txBody>
      </p:sp>
    </p:spTree>
    <p:extLst>
      <p:ext uri="{BB962C8B-B14F-4D97-AF65-F5344CB8AC3E}">
        <p14:creationId xmlns:p14="http://schemas.microsoft.com/office/powerpoint/2010/main" val="112106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Xamarin.UITest</a:t>
            </a:r>
            <a:endParaRPr lang="en-US" dirty="0"/>
          </a:p>
        </p:txBody>
      </p:sp>
    </p:spTree>
    <p:extLst>
      <p:ext uri="{BB962C8B-B14F-4D97-AF65-F5344CB8AC3E}">
        <p14:creationId xmlns:p14="http://schemas.microsoft.com/office/powerpoint/2010/main" val="291694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498399" y="304801"/>
            <a:ext cx="6335197" cy="7324631"/>
          </a:xfrm>
          <a:prstGeom prst="rect">
            <a:avLst/>
          </a:prstGeom>
          <a:noFill/>
          <a:ln>
            <a:noFill/>
          </a:ln>
        </p:spPr>
      </p:pic>
      <p:pic>
        <p:nvPicPr>
          <p:cNvPr id="170" name="Shape 170"/>
          <p:cNvPicPr preferRelativeResize="0"/>
          <p:nvPr/>
        </p:nvPicPr>
        <p:blipFill rotWithShape="1">
          <a:blip r:embed="rId4">
            <a:alphaModFix/>
          </a:blip>
          <a:srcRect t="661" b="661"/>
          <a:stretch/>
        </p:blipFill>
        <p:spPr>
          <a:xfrm>
            <a:off x="234297" y="555700"/>
            <a:ext cx="8235835" cy="5796365"/>
          </a:xfrm>
          <a:prstGeom prst="rect">
            <a:avLst/>
          </a:prstGeom>
          <a:noFill/>
          <a:ln>
            <a:noFill/>
          </a:ln>
        </p:spPr>
      </p:pic>
      <p:sp>
        <p:nvSpPr>
          <p:cNvPr id="171" name="Shape 171"/>
          <p:cNvSpPr txBox="1"/>
          <p:nvPr/>
        </p:nvSpPr>
        <p:spPr>
          <a:xfrm>
            <a:off x="8235900" y="2536800"/>
            <a:ext cx="3392000" cy="17844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a:t>
            </a:r>
          </a:p>
          <a:p>
            <a:r>
              <a:rPr lang="en" sz="4000" dirty="0">
                <a:solidFill>
                  <a:srgbClr val="FFFFFF"/>
                </a:solidFill>
                <a:latin typeface="Segoe UI" panose="020B0502040204020203" pitchFamily="34" charset="0"/>
                <a:ea typeface="Roboto"/>
                <a:cs typeface="Segoe UI" panose="020B0502040204020203" pitchFamily="34" charset="0"/>
                <a:sym typeface="Roboto"/>
              </a:rPr>
              <a:t>App Center</a:t>
            </a:r>
          </a:p>
        </p:txBody>
      </p:sp>
      <p:sp>
        <p:nvSpPr>
          <p:cNvPr id="172" name="Shape 172"/>
          <p:cNvSpPr txBox="1"/>
          <p:nvPr/>
        </p:nvSpPr>
        <p:spPr>
          <a:xfrm>
            <a:off x="549533" y="5878068"/>
            <a:ext cx="3300800" cy="474000"/>
          </a:xfrm>
          <a:prstGeom prst="rect">
            <a:avLst/>
          </a:prstGeom>
          <a:noFill/>
          <a:ln>
            <a:noFill/>
          </a:ln>
        </p:spPr>
        <p:txBody>
          <a:bodyPr wrap="square" lIns="121900" tIns="121900" rIns="121900" bIns="121900" anchor="ctr" anchorCtr="0">
            <a:noAutofit/>
          </a:bodyPr>
          <a:lstStyle/>
          <a:p>
            <a:r>
              <a:rPr lang="en" sz="2400">
                <a:solidFill>
                  <a:srgbClr val="FFFFFF"/>
                </a:solidFill>
                <a:latin typeface="Segoe UI" panose="020B0502040204020203" pitchFamily="34" charset="0"/>
                <a:ea typeface="Roboto"/>
                <a:cs typeface="Segoe UI" panose="020B0502040204020203" pitchFamily="34" charset="0"/>
                <a:sym typeface="Roboto"/>
              </a:rPr>
              <a:t>appcenter.ms</a:t>
            </a:r>
          </a:p>
        </p:txBody>
      </p:sp>
    </p:spTree>
    <p:extLst>
      <p:ext uri="{BB962C8B-B14F-4D97-AF65-F5344CB8AC3E}">
        <p14:creationId xmlns:p14="http://schemas.microsoft.com/office/powerpoint/2010/main" val="185461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a:stretch/>
        </p:blipFill>
        <p:spPr>
          <a:xfrm>
            <a:off x="0" y="646336"/>
            <a:ext cx="12192000" cy="5196867"/>
          </a:xfrm>
          <a:prstGeom prst="rect">
            <a:avLst/>
          </a:prstGeom>
          <a:noFill/>
          <a:ln>
            <a:noFill/>
          </a:ln>
        </p:spPr>
      </p:pic>
      <p:grpSp>
        <p:nvGrpSpPr>
          <p:cNvPr id="178" name="Shape 178"/>
          <p:cNvGrpSpPr/>
          <p:nvPr/>
        </p:nvGrpSpPr>
        <p:grpSpPr>
          <a:xfrm>
            <a:off x="2092825" y="5700921"/>
            <a:ext cx="7915236" cy="892081"/>
            <a:chOff x="1569618" y="4199490"/>
            <a:chExt cx="5936427" cy="669061"/>
          </a:xfrm>
        </p:grpSpPr>
        <p:pic>
          <p:nvPicPr>
            <p:cNvPr id="179" name="Shape 179"/>
            <p:cNvPicPr preferRelativeResize="0"/>
            <p:nvPr/>
          </p:nvPicPr>
          <p:blipFill>
            <a:blip r:embed="rId4">
              <a:alphaModFix/>
            </a:blip>
            <a:stretch>
              <a:fillRect/>
            </a:stretch>
          </p:blipFill>
          <p:spPr>
            <a:xfrm>
              <a:off x="2768070" y="4310298"/>
              <a:ext cx="255801" cy="533373"/>
            </a:xfrm>
            <a:prstGeom prst="rect">
              <a:avLst/>
            </a:prstGeom>
            <a:noFill/>
            <a:ln>
              <a:noFill/>
            </a:ln>
          </p:spPr>
        </p:pic>
        <p:pic>
          <p:nvPicPr>
            <p:cNvPr id="180" name="Shape 180"/>
            <p:cNvPicPr preferRelativeResize="0"/>
            <p:nvPr/>
          </p:nvPicPr>
          <p:blipFill>
            <a:blip r:embed="rId5">
              <a:alphaModFix/>
            </a:blip>
            <a:stretch>
              <a:fillRect/>
            </a:stretch>
          </p:blipFill>
          <p:spPr>
            <a:xfrm>
              <a:off x="3705419" y="4302522"/>
              <a:ext cx="620455" cy="544258"/>
            </a:xfrm>
            <a:prstGeom prst="rect">
              <a:avLst/>
            </a:prstGeom>
            <a:noFill/>
            <a:ln>
              <a:noFill/>
            </a:ln>
          </p:spPr>
        </p:pic>
        <p:pic>
          <p:nvPicPr>
            <p:cNvPr id="181" name="Shape 181"/>
            <p:cNvPicPr preferRelativeResize="0"/>
            <p:nvPr/>
          </p:nvPicPr>
          <p:blipFill>
            <a:blip r:embed="rId6">
              <a:alphaModFix/>
            </a:blip>
            <a:stretch>
              <a:fillRect/>
            </a:stretch>
          </p:blipFill>
          <p:spPr>
            <a:xfrm>
              <a:off x="4885905" y="4310298"/>
              <a:ext cx="489833" cy="533373"/>
            </a:xfrm>
            <a:prstGeom prst="rect">
              <a:avLst/>
            </a:prstGeom>
            <a:noFill/>
            <a:ln>
              <a:noFill/>
            </a:ln>
          </p:spPr>
        </p:pic>
        <p:pic>
          <p:nvPicPr>
            <p:cNvPr id="182" name="Shape 182"/>
            <p:cNvPicPr preferRelativeResize="0"/>
            <p:nvPr/>
          </p:nvPicPr>
          <p:blipFill>
            <a:blip r:embed="rId7">
              <a:alphaModFix/>
            </a:blip>
            <a:stretch>
              <a:fillRect/>
            </a:stretch>
          </p:blipFill>
          <p:spPr>
            <a:xfrm>
              <a:off x="7212146" y="4318073"/>
              <a:ext cx="293900" cy="522488"/>
            </a:xfrm>
            <a:prstGeom prst="rect">
              <a:avLst/>
            </a:prstGeom>
            <a:noFill/>
            <a:ln>
              <a:noFill/>
            </a:ln>
          </p:spPr>
        </p:pic>
        <p:pic>
          <p:nvPicPr>
            <p:cNvPr id="183" name="Shape 183"/>
            <p:cNvPicPr preferRelativeResize="0"/>
            <p:nvPr/>
          </p:nvPicPr>
          <p:blipFill>
            <a:blip r:embed="rId8">
              <a:alphaModFix/>
            </a:blip>
            <a:stretch>
              <a:fillRect/>
            </a:stretch>
          </p:blipFill>
          <p:spPr>
            <a:xfrm>
              <a:off x="5956906" y="4302522"/>
              <a:ext cx="571471" cy="566029"/>
            </a:xfrm>
            <a:prstGeom prst="rect">
              <a:avLst/>
            </a:prstGeom>
            <a:noFill/>
            <a:ln>
              <a:noFill/>
            </a:ln>
          </p:spPr>
        </p:pic>
        <p:pic>
          <p:nvPicPr>
            <p:cNvPr id="184" name="Shape 184"/>
            <p:cNvPicPr preferRelativeResize="0"/>
            <p:nvPr/>
          </p:nvPicPr>
          <p:blipFill>
            <a:blip r:embed="rId9">
              <a:alphaModFix/>
            </a:blip>
            <a:stretch>
              <a:fillRect/>
            </a:stretch>
          </p:blipFill>
          <p:spPr>
            <a:xfrm>
              <a:off x="1569618" y="4199490"/>
              <a:ext cx="435407" cy="647668"/>
            </a:xfrm>
            <a:prstGeom prst="rect">
              <a:avLst/>
            </a:prstGeom>
            <a:noFill/>
            <a:ln>
              <a:noFill/>
            </a:ln>
          </p:spPr>
        </p:pic>
      </p:grpSp>
      <p:sp>
        <p:nvSpPr>
          <p:cNvPr id="185" name="Shape 185"/>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
        <p:nvSpPr>
          <p:cNvPr id="186" name="Shape 186"/>
          <p:cNvSpPr/>
          <p:nvPr/>
        </p:nvSpPr>
        <p:spPr>
          <a:xfrm>
            <a:off x="1824667"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spTree>
    <p:extLst>
      <p:ext uri="{BB962C8B-B14F-4D97-AF65-F5344CB8AC3E}">
        <p14:creationId xmlns:p14="http://schemas.microsoft.com/office/powerpoint/2010/main" val="182378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3">
            <a:alphaModFix/>
          </a:blip>
          <a:srcRect/>
          <a:stretch/>
        </p:blipFill>
        <p:spPr>
          <a:xfrm>
            <a:off x="0" y="646336"/>
            <a:ext cx="12192000" cy="5196867"/>
          </a:xfrm>
          <a:prstGeom prst="rect">
            <a:avLst/>
          </a:prstGeom>
          <a:noFill/>
          <a:ln>
            <a:noFill/>
          </a:ln>
        </p:spPr>
      </p:pic>
      <p:grpSp>
        <p:nvGrpSpPr>
          <p:cNvPr id="192" name="Shape 192"/>
          <p:cNvGrpSpPr/>
          <p:nvPr/>
        </p:nvGrpSpPr>
        <p:grpSpPr>
          <a:xfrm>
            <a:off x="2177097" y="5700921"/>
            <a:ext cx="7830963" cy="892081"/>
            <a:chOff x="1632823" y="4199490"/>
            <a:chExt cx="5873222" cy="669061"/>
          </a:xfrm>
        </p:grpSpPr>
        <p:grpSp>
          <p:nvGrpSpPr>
            <p:cNvPr id="193" name="Shape 193"/>
            <p:cNvGrpSpPr/>
            <p:nvPr/>
          </p:nvGrpSpPr>
          <p:grpSpPr>
            <a:xfrm>
              <a:off x="1632823" y="4302522"/>
              <a:ext cx="5873222" cy="566029"/>
              <a:chOff x="1632823" y="4310298"/>
              <a:chExt cx="5873222" cy="566029"/>
            </a:xfrm>
          </p:grpSpPr>
          <p:pic>
            <p:nvPicPr>
              <p:cNvPr id="194" name="Shape 194"/>
              <p:cNvPicPr preferRelativeResize="0"/>
              <p:nvPr/>
            </p:nvPicPr>
            <p:blipFill>
              <a:blip r:embed="rId4">
                <a:alphaModFix/>
              </a:blip>
              <a:stretch>
                <a:fillRect/>
              </a:stretch>
            </p:blipFill>
            <p:spPr>
              <a:xfrm>
                <a:off x="1632823" y="4318073"/>
                <a:ext cx="310227" cy="533373"/>
              </a:xfrm>
              <a:prstGeom prst="rect">
                <a:avLst/>
              </a:prstGeom>
              <a:noFill/>
              <a:ln>
                <a:noFill/>
              </a:ln>
            </p:spPr>
          </p:pic>
          <p:pic>
            <p:nvPicPr>
              <p:cNvPr id="195" name="Shape 195"/>
              <p:cNvPicPr preferRelativeResize="0"/>
              <p:nvPr/>
            </p:nvPicPr>
            <p:blipFill>
              <a:blip r:embed="rId5">
                <a:alphaModFix/>
              </a:blip>
              <a:stretch>
                <a:fillRect/>
              </a:stretch>
            </p:blipFill>
            <p:spPr>
              <a:xfrm>
                <a:off x="3705419" y="4310298"/>
                <a:ext cx="620455" cy="544258"/>
              </a:xfrm>
              <a:prstGeom prst="rect">
                <a:avLst/>
              </a:prstGeom>
              <a:noFill/>
              <a:ln>
                <a:noFill/>
              </a:ln>
            </p:spPr>
          </p:pic>
          <p:pic>
            <p:nvPicPr>
              <p:cNvPr id="196" name="Shape 196"/>
              <p:cNvPicPr preferRelativeResize="0"/>
              <p:nvPr/>
            </p:nvPicPr>
            <p:blipFill>
              <a:blip r:embed="rId6">
                <a:alphaModFix/>
              </a:blip>
              <a:stretch>
                <a:fillRect/>
              </a:stretch>
            </p:blipFill>
            <p:spPr>
              <a:xfrm>
                <a:off x="4885905" y="4318073"/>
                <a:ext cx="489833" cy="533373"/>
              </a:xfrm>
              <a:prstGeom prst="rect">
                <a:avLst/>
              </a:prstGeom>
              <a:noFill/>
              <a:ln>
                <a:noFill/>
              </a:ln>
            </p:spPr>
          </p:pic>
          <p:pic>
            <p:nvPicPr>
              <p:cNvPr id="197" name="Shape 197"/>
              <p:cNvPicPr preferRelativeResize="0"/>
              <p:nvPr/>
            </p:nvPicPr>
            <p:blipFill>
              <a:blip r:embed="rId7">
                <a:alphaModFix/>
              </a:blip>
              <a:stretch>
                <a:fillRect/>
              </a:stretch>
            </p:blipFill>
            <p:spPr>
              <a:xfrm>
                <a:off x="7212146" y="4325849"/>
                <a:ext cx="293900" cy="522488"/>
              </a:xfrm>
              <a:prstGeom prst="rect">
                <a:avLst/>
              </a:prstGeom>
              <a:noFill/>
              <a:ln>
                <a:noFill/>
              </a:ln>
            </p:spPr>
          </p:pic>
          <p:pic>
            <p:nvPicPr>
              <p:cNvPr id="198" name="Shape 198"/>
              <p:cNvPicPr preferRelativeResize="0"/>
              <p:nvPr/>
            </p:nvPicPr>
            <p:blipFill>
              <a:blip r:embed="rId8">
                <a:alphaModFix/>
              </a:blip>
              <a:stretch>
                <a:fillRect/>
              </a:stretch>
            </p:blipFill>
            <p:spPr>
              <a:xfrm>
                <a:off x="5956906" y="4310298"/>
                <a:ext cx="571471" cy="566029"/>
              </a:xfrm>
              <a:prstGeom prst="rect">
                <a:avLst/>
              </a:prstGeom>
              <a:noFill/>
              <a:ln>
                <a:noFill/>
              </a:ln>
            </p:spPr>
          </p:pic>
        </p:grpSp>
        <p:pic>
          <p:nvPicPr>
            <p:cNvPr id="199" name="Shape 199"/>
            <p:cNvPicPr preferRelativeResize="0"/>
            <p:nvPr/>
          </p:nvPicPr>
          <p:blipFill>
            <a:blip r:embed="rId9">
              <a:alphaModFix/>
            </a:blip>
            <a:stretch>
              <a:fillRect/>
            </a:stretch>
          </p:blipFill>
          <p:spPr>
            <a:xfrm>
              <a:off x="2683368" y="4199490"/>
              <a:ext cx="435407" cy="647668"/>
            </a:xfrm>
            <a:prstGeom prst="rect">
              <a:avLst/>
            </a:prstGeom>
            <a:noFill/>
            <a:ln>
              <a:noFill/>
            </a:ln>
          </p:spPr>
        </p:pic>
      </p:grpSp>
      <p:sp>
        <p:nvSpPr>
          <p:cNvPr id="200" name="Shape 200"/>
          <p:cNvSpPr/>
          <p:nvPr/>
        </p:nvSpPr>
        <p:spPr>
          <a:xfrm>
            <a:off x="3307200"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sp>
        <p:nvSpPr>
          <p:cNvPr id="13" name="Shape 185">
            <a:extLst>
              <a:ext uri="{FF2B5EF4-FFF2-40B4-BE49-F238E27FC236}">
                <a16:creationId xmlns:a16="http://schemas.microsoft.com/office/drawing/2014/main" id="{4863CD0B-5518-B54E-A9FD-EF0E5D35BFF2}"/>
              </a:ext>
            </a:extLst>
          </p:cNvPr>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Tree>
    <p:extLst>
      <p:ext uri="{BB962C8B-B14F-4D97-AF65-F5344CB8AC3E}">
        <p14:creationId xmlns:p14="http://schemas.microsoft.com/office/powerpoint/2010/main" val="64839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5"/>
        <p:cNvGrpSpPr/>
        <p:nvPr/>
      </p:nvGrpSpPr>
      <p:grpSpPr>
        <a:xfrm>
          <a:off x="0" y="0"/>
          <a:ext cx="0" cy="0"/>
          <a:chOff x="0" y="0"/>
          <a:chExt cx="0" cy="0"/>
        </a:xfrm>
      </p:grpSpPr>
      <p:pic>
        <p:nvPicPr>
          <p:cNvPr id="206" name="Shape 206"/>
          <p:cNvPicPr preferRelativeResize="0"/>
          <p:nvPr/>
        </p:nvPicPr>
        <p:blipFill rotWithShape="1">
          <a:blip r:embed="rId3">
            <a:alphaModFix/>
          </a:blip>
          <a:srcRect t="2939" r="-2333" b="-3938"/>
          <a:stretch/>
        </p:blipFill>
        <p:spPr>
          <a:xfrm>
            <a:off x="0" y="795301"/>
            <a:ext cx="7657197" cy="5248868"/>
          </a:xfrm>
          <a:prstGeom prst="rect">
            <a:avLst/>
          </a:prstGeom>
          <a:noFill/>
          <a:ln>
            <a:noFill/>
          </a:ln>
        </p:spPr>
      </p:pic>
      <p:grpSp>
        <p:nvGrpSpPr>
          <p:cNvPr id="207" name="Shape 207"/>
          <p:cNvGrpSpPr/>
          <p:nvPr/>
        </p:nvGrpSpPr>
        <p:grpSpPr>
          <a:xfrm>
            <a:off x="2177097" y="5838297"/>
            <a:ext cx="7830963" cy="754705"/>
            <a:chOff x="1632823" y="4310298"/>
            <a:chExt cx="5873222" cy="566029"/>
          </a:xfrm>
        </p:grpSpPr>
        <p:pic>
          <p:nvPicPr>
            <p:cNvPr id="208" name="Shape 208"/>
            <p:cNvPicPr preferRelativeResize="0"/>
            <p:nvPr/>
          </p:nvPicPr>
          <p:blipFill>
            <a:blip r:embed="rId4">
              <a:alphaModFix/>
            </a:blip>
            <a:stretch>
              <a:fillRect/>
            </a:stretch>
          </p:blipFill>
          <p:spPr>
            <a:xfrm>
              <a:off x="1632823" y="4318073"/>
              <a:ext cx="310227" cy="533373"/>
            </a:xfrm>
            <a:prstGeom prst="rect">
              <a:avLst/>
            </a:prstGeom>
            <a:noFill/>
            <a:ln>
              <a:noFill/>
            </a:ln>
          </p:spPr>
        </p:pic>
        <p:pic>
          <p:nvPicPr>
            <p:cNvPr id="209" name="Shape 209"/>
            <p:cNvPicPr preferRelativeResize="0"/>
            <p:nvPr/>
          </p:nvPicPr>
          <p:blipFill>
            <a:blip r:embed="rId5">
              <a:alphaModFix/>
            </a:blip>
            <a:stretch>
              <a:fillRect/>
            </a:stretch>
          </p:blipFill>
          <p:spPr>
            <a:xfrm>
              <a:off x="2768070" y="4318073"/>
              <a:ext cx="255801" cy="533373"/>
            </a:xfrm>
            <a:prstGeom prst="rect">
              <a:avLst/>
            </a:prstGeom>
            <a:noFill/>
            <a:ln>
              <a:noFill/>
            </a:ln>
          </p:spPr>
        </p:pic>
        <p:pic>
          <p:nvPicPr>
            <p:cNvPr id="210" name="Shape 210"/>
            <p:cNvPicPr preferRelativeResize="0"/>
            <p:nvPr/>
          </p:nvPicPr>
          <p:blipFill>
            <a:blip r:embed="rId6">
              <a:alphaModFix/>
            </a:blip>
            <a:stretch>
              <a:fillRect/>
            </a:stretch>
          </p:blipFill>
          <p:spPr>
            <a:xfrm>
              <a:off x="4885905" y="4318073"/>
              <a:ext cx="489833" cy="533373"/>
            </a:xfrm>
            <a:prstGeom prst="rect">
              <a:avLst/>
            </a:prstGeom>
            <a:noFill/>
            <a:ln>
              <a:noFill/>
            </a:ln>
          </p:spPr>
        </p:pic>
        <p:pic>
          <p:nvPicPr>
            <p:cNvPr id="211" name="Shape 211"/>
            <p:cNvPicPr preferRelativeResize="0"/>
            <p:nvPr/>
          </p:nvPicPr>
          <p:blipFill>
            <a:blip r:embed="rId7">
              <a:alphaModFix/>
            </a:blip>
            <a:stretch>
              <a:fillRect/>
            </a:stretch>
          </p:blipFill>
          <p:spPr>
            <a:xfrm>
              <a:off x="7212146" y="4325849"/>
              <a:ext cx="293900" cy="522488"/>
            </a:xfrm>
            <a:prstGeom prst="rect">
              <a:avLst/>
            </a:prstGeom>
            <a:noFill/>
            <a:ln>
              <a:noFill/>
            </a:ln>
          </p:spPr>
        </p:pic>
        <p:pic>
          <p:nvPicPr>
            <p:cNvPr id="212" name="Shape 212"/>
            <p:cNvPicPr preferRelativeResize="0"/>
            <p:nvPr/>
          </p:nvPicPr>
          <p:blipFill>
            <a:blip r:embed="rId8">
              <a:alphaModFix/>
            </a:blip>
            <a:stretch>
              <a:fillRect/>
            </a:stretch>
          </p:blipFill>
          <p:spPr>
            <a:xfrm>
              <a:off x="5956906" y="4310298"/>
              <a:ext cx="571471" cy="566029"/>
            </a:xfrm>
            <a:prstGeom prst="rect">
              <a:avLst/>
            </a:prstGeom>
            <a:noFill/>
            <a:ln>
              <a:noFill/>
            </a:ln>
          </p:spPr>
        </p:pic>
      </p:grpSp>
      <p:pic>
        <p:nvPicPr>
          <p:cNvPr id="213" name="Shape 213"/>
          <p:cNvPicPr preferRelativeResize="0"/>
          <p:nvPr/>
        </p:nvPicPr>
        <p:blipFill>
          <a:blip r:embed="rId9">
            <a:alphaModFix/>
          </a:blip>
          <a:stretch>
            <a:fillRect/>
          </a:stretch>
        </p:blipFill>
        <p:spPr>
          <a:xfrm>
            <a:off x="4937029" y="5700920"/>
            <a:ext cx="827273" cy="863557"/>
          </a:xfrm>
          <a:prstGeom prst="rect">
            <a:avLst/>
          </a:prstGeom>
          <a:noFill/>
          <a:ln>
            <a:noFill/>
          </a:ln>
        </p:spPr>
      </p:pic>
      <p:cxnSp>
        <p:nvCxnSpPr>
          <p:cNvPr id="214" name="Shape 214"/>
          <p:cNvCxnSpPr/>
          <p:nvPr/>
        </p:nvCxnSpPr>
        <p:spPr>
          <a:xfrm>
            <a:off x="7149197" y="3156932"/>
            <a:ext cx="508000" cy="0"/>
          </a:xfrm>
          <a:prstGeom prst="straightConnector1">
            <a:avLst/>
          </a:prstGeom>
          <a:noFill/>
          <a:ln w="19050" cap="flat" cmpd="sng">
            <a:solidFill>
              <a:srgbClr val="FFFFFF"/>
            </a:solidFill>
            <a:prstDash val="solid"/>
            <a:round/>
            <a:headEnd type="oval" w="lg" len="lg"/>
            <a:tailEnd type="oval" w="lg" len="lg"/>
          </a:ln>
        </p:spPr>
      </p:cxnSp>
      <p:sp>
        <p:nvSpPr>
          <p:cNvPr id="215" name="Shape 215"/>
          <p:cNvSpPr/>
          <p:nvPr/>
        </p:nvSpPr>
        <p:spPr>
          <a:xfrm>
            <a:off x="4785667"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pic>
        <p:nvPicPr>
          <p:cNvPr id="216" name="Shape 216"/>
          <p:cNvPicPr preferRelativeResize="0"/>
          <p:nvPr/>
        </p:nvPicPr>
        <p:blipFill>
          <a:blip r:embed="rId10">
            <a:alphaModFix/>
          </a:blip>
          <a:stretch>
            <a:fillRect/>
          </a:stretch>
        </p:blipFill>
        <p:spPr>
          <a:xfrm>
            <a:off x="7597000" y="1320812"/>
            <a:ext cx="4301875" cy="4566733"/>
          </a:xfrm>
          <a:prstGeom prst="rect">
            <a:avLst/>
          </a:prstGeom>
          <a:noFill/>
          <a:ln>
            <a:noFill/>
          </a:ln>
        </p:spPr>
      </p:pic>
      <p:cxnSp>
        <p:nvCxnSpPr>
          <p:cNvPr id="217" name="Shape 217"/>
          <p:cNvCxnSpPr/>
          <p:nvPr/>
        </p:nvCxnSpPr>
        <p:spPr>
          <a:xfrm>
            <a:off x="7887467" y="1254441"/>
            <a:ext cx="3670000" cy="0"/>
          </a:xfrm>
          <a:prstGeom prst="straightConnector1">
            <a:avLst/>
          </a:prstGeom>
          <a:noFill/>
          <a:ln w="19050" cap="flat" cmpd="sng">
            <a:solidFill>
              <a:srgbClr val="54A4E4"/>
            </a:solidFill>
            <a:prstDash val="solid"/>
            <a:round/>
            <a:headEnd type="none" w="lg" len="lg"/>
            <a:tailEnd type="none" w="lg" len="lg"/>
          </a:ln>
        </p:spPr>
      </p:cxnSp>
      <p:grpSp>
        <p:nvGrpSpPr>
          <p:cNvPr id="218" name="Shape 218"/>
          <p:cNvGrpSpPr/>
          <p:nvPr/>
        </p:nvGrpSpPr>
        <p:grpSpPr>
          <a:xfrm>
            <a:off x="7860099" y="668204"/>
            <a:ext cx="3817632" cy="369000"/>
            <a:chOff x="5828353" y="500823"/>
            <a:chExt cx="2863224" cy="276750"/>
          </a:xfrm>
        </p:grpSpPr>
        <p:grpSp>
          <p:nvGrpSpPr>
            <p:cNvPr id="219" name="Shape 219"/>
            <p:cNvGrpSpPr/>
            <p:nvPr/>
          </p:nvGrpSpPr>
          <p:grpSpPr>
            <a:xfrm>
              <a:off x="5828353" y="500823"/>
              <a:ext cx="1265963" cy="276750"/>
              <a:chOff x="6335934" y="420958"/>
              <a:chExt cx="1430305" cy="312676"/>
            </a:xfrm>
          </p:grpSpPr>
          <p:pic>
            <p:nvPicPr>
              <p:cNvPr id="220" name="Shape 220"/>
              <p:cNvPicPr preferRelativeResize="0"/>
              <p:nvPr/>
            </p:nvPicPr>
            <p:blipFill>
              <a:blip r:embed="rId11">
                <a:alphaModFix/>
              </a:blip>
              <a:stretch>
                <a:fillRect/>
              </a:stretch>
            </p:blipFill>
            <p:spPr>
              <a:xfrm>
                <a:off x="6335934" y="420958"/>
                <a:ext cx="312676" cy="312676"/>
              </a:xfrm>
              <a:prstGeom prst="rect">
                <a:avLst/>
              </a:prstGeom>
              <a:noFill/>
              <a:ln>
                <a:noFill/>
              </a:ln>
            </p:spPr>
          </p:pic>
          <p:sp>
            <p:nvSpPr>
              <p:cNvPr id="221" name="Shape 221"/>
              <p:cNvSpPr txBox="1"/>
              <p:nvPr/>
            </p:nvSpPr>
            <p:spPr>
              <a:xfrm>
                <a:off x="6631038" y="476346"/>
                <a:ext cx="1135200" cy="201900"/>
              </a:xfrm>
              <a:prstGeom prst="rect">
                <a:avLst/>
              </a:prstGeom>
              <a:noFill/>
              <a:ln>
                <a:noFill/>
              </a:ln>
            </p:spPr>
            <p:txBody>
              <a:bodyPr wrap="square" lIns="121900" tIns="121900" rIns="121900" bIns="121900" anchor="ctr" anchorCtr="0">
                <a:noAutofit/>
              </a:bodyPr>
              <a:lstStyle/>
              <a:p>
                <a:r>
                  <a:rPr lang="en" sz="1467" b="1" dirty="0" err="1">
                    <a:solidFill>
                      <a:srgbClr val="FFFFFF"/>
                    </a:solidFill>
                    <a:latin typeface="Segoe UI" panose="020B0502040204020203" pitchFamily="34" charset="0"/>
                    <a:ea typeface="Roboto"/>
                    <a:cs typeface="Segoe UI" panose="020B0502040204020203" pitchFamily="34" charset="0"/>
                    <a:sym typeface="Roboto"/>
                  </a:rPr>
                  <a:t>HockeyApp</a:t>
                </a:r>
                <a:endParaRPr lang="en" sz="1467" b="1" dirty="0">
                  <a:solidFill>
                    <a:srgbClr val="FFFFFF"/>
                  </a:solidFill>
                  <a:latin typeface="Segoe UI" panose="020B0502040204020203" pitchFamily="34" charset="0"/>
                  <a:ea typeface="Roboto"/>
                  <a:cs typeface="Segoe UI" panose="020B0502040204020203" pitchFamily="34" charset="0"/>
                  <a:sym typeface="Roboto"/>
                </a:endParaRPr>
              </a:p>
            </p:txBody>
          </p:sp>
        </p:grpSp>
        <p:sp>
          <p:nvSpPr>
            <p:cNvPr id="222" name="Shape 222"/>
            <p:cNvSpPr txBox="1"/>
            <p:nvPr/>
          </p:nvSpPr>
          <p:spPr>
            <a:xfrm>
              <a:off x="7128577" y="549800"/>
              <a:ext cx="1563000" cy="178800"/>
            </a:xfrm>
            <a:prstGeom prst="rect">
              <a:avLst/>
            </a:prstGeom>
            <a:noFill/>
            <a:ln>
              <a:noFill/>
            </a:ln>
          </p:spPr>
          <p:txBody>
            <a:bodyPr wrap="square" lIns="121900" tIns="121900" rIns="121900" bIns="121900" anchor="ctr" anchorCtr="0">
              <a:noAutofit/>
            </a:bodyPr>
            <a:lstStyle/>
            <a:p>
              <a:pPr algn="r"/>
              <a:r>
                <a:rPr lang="en" sz="1467">
                  <a:solidFill>
                    <a:srgbClr val="FFFFFF"/>
                  </a:solidFill>
                  <a:latin typeface="Segoe UI" panose="020B0502040204020203" pitchFamily="34" charset="0"/>
                  <a:ea typeface="Roboto Light"/>
                  <a:cs typeface="Segoe UI" panose="020B0502040204020203" pitchFamily="34" charset="0"/>
                  <a:sym typeface="Roboto Light"/>
                </a:rPr>
                <a:t>iOS, Android, UWP</a:t>
              </a:r>
            </a:p>
          </p:txBody>
        </p:sp>
      </p:grpSp>
      <p:sp>
        <p:nvSpPr>
          <p:cNvPr id="20" name="Shape 185">
            <a:extLst>
              <a:ext uri="{FF2B5EF4-FFF2-40B4-BE49-F238E27FC236}">
                <a16:creationId xmlns:a16="http://schemas.microsoft.com/office/drawing/2014/main" id="{57B8BE49-8A8D-2043-A05C-136B258743FB}"/>
              </a:ext>
            </a:extLst>
          </p:cNvPr>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Tree>
    <p:extLst>
      <p:ext uri="{BB962C8B-B14F-4D97-AF65-F5344CB8AC3E}">
        <p14:creationId xmlns:p14="http://schemas.microsoft.com/office/powerpoint/2010/main" val="2033762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7"/>
        <p:cNvGrpSpPr/>
        <p:nvPr/>
      </p:nvGrpSpPr>
      <p:grpSpPr>
        <a:xfrm>
          <a:off x="0" y="0"/>
          <a:ext cx="0" cy="0"/>
          <a:chOff x="0" y="0"/>
          <a:chExt cx="0" cy="0"/>
        </a:xfrm>
      </p:grpSpPr>
      <p:grpSp>
        <p:nvGrpSpPr>
          <p:cNvPr id="228" name="Shape 228"/>
          <p:cNvGrpSpPr/>
          <p:nvPr/>
        </p:nvGrpSpPr>
        <p:grpSpPr>
          <a:xfrm>
            <a:off x="2177097" y="5700921"/>
            <a:ext cx="7830963" cy="892081"/>
            <a:chOff x="1632823" y="4199490"/>
            <a:chExt cx="5873222" cy="669061"/>
          </a:xfrm>
        </p:grpSpPr>
        <p:pic>
          <p:nvPicPr>
            <p:cNvPr id="229" name="Shape 229"/>
            <p:cNvPicPr preferRelativeResize="0"/>
            <p:nvPr/>
          </p:nvPicPr>
          <p:blipFill>
            <a:blip r:embed="rId3">
              <a:alphaModFix/>
            </a:blip>
            <a:stretch>
              <a:fillRect/>
            </a:stretch>
          </p:blipFill>
          <p:spPr>
            <a:xfrm>
              <a:off x="1632823" y="4310298"/>
              <a:ext cx="310227" cy="533373"/>
            </a:xfrm>
            <a:prstGeom prst="rect">
              <a:avLst/>
            </a:prstGeom>
            <a:noFill/>
            <a:ln>
              <a:noFill/>
            </a:ln>
          </p:spPr>
        </p:pic>
        <p:pic>
          <p:nvPicPr>
            <p:cNvPr id="230" name="Shape 230"/>
            <p:cNvPicPr preferRelativeResize="0"/>
            <p:nvPr/>
          </p:nvPicPr>
          <p:blipFill>
            <a:blip r:embed="rId4">
              <a:alphaModFix/>
            </a:blip>
            <a:stretch>
              <a:fillRect/>
            </a:stretch>
          </p:blipFill>
          <p:spPr>
            <a:xfrm>
              <a:off x="2768070" y="4310298"/>
              <a:ext cx="255801" cy="533373"/>
            </a:xfrm>
            <a:prstGeom prst="rect">
              <a:avLst/>
            </a:prstGeom>
            <a:noFill/>
            <a:ln>
              <a:noFill/>
            </a:ln>
          </p:spPr>
        </p:pic>
        <p:pic>
          <p:nvPicPr>
            <p:cNvPr id="231" name="Shape 231"/>
            <p:cNvPicPr preferRelativeResize="0"/>
            <p:nvPr/>
          </p:nvPicPr>
          <p:blipFill>
            <a:blip r:embed="rId5">
              <a:alphaModFix/>
            </a:blip>
            <a:stretch>
              <a:fillRect/>
            </a:stretch>
          </p:blipFill>
          <p:spPr>
            <a:xfrm>
              <a:off x="3705419" y="4302522"/>
              <a:ext cx="620455" cy="544258"/>
            </a:xfrm>
            <a:prstGeom prst="rect">
              <a:avLst/>
            </a:prstGeom>
            <a:noFill/>
            <a:ln>
              <a:noFill/>
            </a:ln>
          </p:spPr>
        </p:pic>
        <p:pic>
          <p:nvPicPr>
            <p:cNvPr id="232" name="Shape 232"/>
            <p:cNvPicPr preferRelativeResize="0"/>
            <p:nvPr/>
          </p:nvPicPr>
          <p:blipFill>
            <a:blip r:embed="rId6">
              <a:alphaModFix/>
            </a:blip>
            <a:stretch>
              <a:fillRect/>
            </a:stretch>
          </p:blipFill>
          <p:spPr>
            <a:xfrm>
              <a:off x="7212146" y="4318073"/>
              <a:ext cx="293900" cy="522488"/>
            </a:xfrm>
            <a:prstGeom prst="rect">
              <a:avLst/>
            </a:prstGeom>
            <a:noFill/>
            <a:ln>
              <a:noFill/>
            </a:ln>
          </p:spPr>
        </p:pic>
        <p:pic>
          <p:nvPicPr>
            <p:cNvPr id="233" name="Shape 233"/>
            <p:cNvPicPr preferRelativeResize="0"/>
            <p:nvPr/>
          </p:nvPicPr>
          <p:blipFill>
            <a:blip r:embed="rId7">
              <a:alphaModFix/>
            </a:blip>
            <a:stretch>
              <a:fillRect/>
            </a:stretch>
          </p:blipFill>
          <p:spPr>
            <a:xfrm>
              <a:off x="5956906" y="4302522"/>
              <a:ext cx="571471" cy="566029"/>
            </a:xfrm>
            <a:prstGeom prst="rect">
              <a:avLst/>
            </a:prstGeom>
            <a:noFill/>
            <a:ln>
              <a:noFill/>
            </a:ln>
          </p:spPr>
        </p:pic>
        <p:pic>
          <p:nvPicPr>
            <p:cNvPr id="234" name="Shape 234"/>
            <p:cNvPicPr preferRelativeResize="0"/>
            <p:nvPr/>
          </p:nvPicPr>
          <p:blipFill>
            <a:blip r:embed="rId8">
              <a:alphaModFix/>
            </a:blip>
            <a:stretch>
              <a:fillRect/>
            </a:stretch>
          </p:blipFill>
          <p:spPr>
            <a:xfrm>
              <a:off x="4883432" y="4199490"/>
              <a:ext cx="489833" cy="647668"/>
            </a:xfrm>
            <a:prstGeom prst="rect">
              <a:avLst/>
            </a:prstGeom>
            <a:noFill/>
            <a:ln>
              <a:noFill/>
            </a:ln>
          </p:spPr>
        </p:pic>
      </p:grpSp>
      <p:sp>
        <p:nvSpPr>
          <p:cNvPr id="235" name="Shape 235"/>
          <p:cNvSpPr/>
          <p:nvPr/>
        </p:nvSpPr>
        <p:spPr>
          <a:xfrm>
            <a:off x="6299300"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pic>
        <p:nvPicPr>
          <p:cNvPr id="237" name="Shape 237"/>
          <p:cNvPicPr preferRelativeResize="0"/>
          <p:nvPr/>
        </p:nvPicPr>
        <p:blipFill rotWithShape="1">
          <a:blip r:embed="rId9">
            <a:alphaModFix/>
          </a:blip>
          <a:srcRect/>
          <a:stretch/>
        </p:blipFill>
        <p:spPr>
          <a:xfrm>
            <a:off x="-3416" y="646336"/>
            <a:ext cx="12192000" cy="5196867"/>
          </a:xfrm>
          <a:prstGeom prst="rect">
            <a:avLst/>
          </a:prstGeom>
          <a:noFill/>
          <a:ln>
            <a:noFill/>
          </a:ln>
        </p:spPr>
      </p:pic>
      <p:sp>
        <p:nvSpPr>
          <p:cNvPr id="12" name="Shape 185">
            <a:extLst>
              <a:ext uri="{FF2B5EF4-FFF2-40B4-BE49-F238E27FC236}">
                <a16:creationId xmlns:a16="http://schemas.microsoft.com/office/drawing/2014/main" id="{E6ECF91C-1BAE-514A-A8FB-2CA2EB3782E7}"/>
              </a:ext>
            </a:extLst>
          </p:cNvPr>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Tree>
    <p:extLst>
      <p:ext uri="{BB962C8B-B14F-4D97-AF65-F5344CB8AC3E}">
        <p14:creationId xmlns:p14="http://schemas.microsoft.com/office/powerpoint/2010/main" val="1611106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1"/>
        <p:cNvGrpSpPr/>
        <p:nvPr/>
      </p:nvGrpSpPr>
      <p:grpSpPr>
        <a:xfrm>
          <a:off x="0" y="0"/>
          <a:ext cx="0" cy="0"/>
          <a:chOff x="0" y="0"/>
          <a:chExt cx="0" cy="0"/>
        </a:xfrm>
      </p:grpSpPr>
      <p:grpSp>
        <p:nvGrpSpPr>
          <p:cNvPr id="242" name="Shape 242"/>
          <p:cNvGrpSpPr/>
          <p:nvPr/>
        </p:nvGrpSpPr>
        <p:grpSpPr>
          <a:xfrm>
            <a:off x="2177097" y="5700921"/>
            <a:ext cx="7830963" cy="907097"/>
            <a:chOff x="1632823" y="4199490"/>
            <a:chExt cx="5873222" cy="680323"/>
          </a:xfrm>
        </p:grpSpPr>
        <p:pic>
          <p:nvPicPr>
            <p:cNvPr id="243" name="Shape 243"/>
            <p:cNvPicPr preferRelativeResize="0"/>
            <p:nvPr/>
          </p:nvPicPr>
          <p:blipFill>
            <a:blip r:embed="rId3">
              <a:alphaModFix/>
            </a:blip>
            <a:stretch>
              <a:fillRect/>
            </a:stretch>
          </p:blipFill>
          <p:spPr>
            <a:xfrm>
              <a:off x="1632823" y="4310298"/>
              <a:ext cx="310227" cy="533373"/>
            </a:xfrm>
            <a:prstGeom prst="rect">
              <a:avLst/>
            </a:prstGeom>
            <a:noFill/>
            <a:ln>
              <a:noFill/>
            </a:ln>
          </p:spPr>
        </p:pic>
        <p:pic>
          <p:nvPicPr>
            <p:cNvPr id="244" name="Shape 244"/>
            <p:cNvPicPr preferRelativeResize="0"/>
            <p:nvPr/>
          </p:nvPicPr>
          <p:blipFill>
            <a:blip r:embed="rId4">
              <a:alphaModFix/>
            </a:blip>
            <a:stretch>
              <a:fillRect/>
            </a:stretch>
          </p:blipFill>
          <p:spPr>
            <a:xfrm>
              <a:off x="2768070" y="4310298"/>
              <a:ext cx="255801" cy="533373"/>
            </a:xfrm>
            <a:prstGeom prst="rect">
              <a:avLst/>
            </a:prstGeom>
            <a:noFill/>
            <a:ln>
              <a:noFill/>
            </a:ln>
          </p:spPr>
        </p:pic>
        <p:pic>
          <p:nvPicPr>
            <p:cNvPr id="245" name="Shape 245"/>
            <p:cNvPicPr preferRelativeResize="0"/>
            <p:nvPr/>
          </p:nvPicPr>
          <p:blipFill>
            <a:blip r:embed="rId5">
              <a:alphaModFix/>
            </a:blip>
            <a:stretch>
              <a:fillRect/>
            </a:stretch>
          </p:blipFill>
          <p:spPr>
            <a:xfrm>
              <a:off x="3705419" y="4302522"/>
              <a:ext cx="620455" cy="544258"/>
            </a:xfrm>
            <a:prstGeom prst="rect">
              <a:avLst/>
            </a:prstGeom>
            <a:noFill/>
            <a:ln>
              <a:noFill/>
            </a:ln>
          </p:spPr>
        </p:pic>
        <p:pic>
          <p:nvPicPr>
            <p:cNvPr id="246" name="Shape 246"/>
            <p:cNvPicPr preferRelativeResize="0"/>
            <p:nvPr/>
          </p:nvPicPr>
          <p:blipFill>
            <a:blip r:embed="rId6">
              <a:alphaModFix/>
            </a:blip>
            <a:stretch>
              <a:fillRect/>
            </a:stretch>
          </p:blipFill>
          <p:spPr>
            <a:xfrm>
              <a:off x="4885905" y="4310298"/>
              <a:ext cx="489833" cy="533373"/>
            </a:xfrm>
            <a:prstGeom prst="rect">
              <a:avLst/>
            </a:prstGeom>
            <a:noFill/>
            <a:ln>
              <a:noFill/>
            </a:ln>
          </p:spPr>
        </p:pic>
        <p:pic>
          <p:nvPicPr>
            <p:cNvPr id="247" name="Shape 247"/>
            <p:cNvPicPr preferRelativeResize="0"/>
            <p:nvPr/>
          </p:nvPicPr>
          <p:blipFill>
            <a:blip r:embed="rId7">
              <a:alphaModFix/>
            </a:blip>
            <a:stretch>
              <a:fillRect/>
            </a:stretch>
          </p:blipFill>
          <p:spPr>
            <a:xfrm>
              <a:off x="7212146" y="4318073"/>
              <a:ext cx="293900" cy="522488"/>
            </a:xfrm>
            <a:prstGeom prst="rect">
              <a:avLst/>
            </a:prstGeom>
            <a:noFill/>
            <a:ln>
              <a:noFill/>
            </a:ln>
          </p:spPr>
        </p:pic>
        <p:pic>
          <p:nvPicPr>
            <p:cNvPr id="248" name="Shape 248"/>
            <p:cNvPicPr preferRelativeResize="0"/>
            <p:nvPr/>
          </p:nvPicPr>
          <p:blipFill>
            <a:blip r:embed="rId8">
              <a:alphaModFix/>
            </a:blip>
            <a:stretch>
              <a:fillRect/>
            </a:stretch>
          </p:blipFill>
          <p:spPr>
            <a:xfrm>
              <a:off x="5958785" y="4199490"/>
              <a:ext cx="571471" cy="680323"/>
            </a:xfrm>
            <a:prstGeom prst="rect">
              <a:avLst/>
            </a:prstGeom>
            <a:noFill/>
            <a:ln>
              <a:noFill/>
            </a:ln>
          </p:spPr>
        </p:pic>
      </p:grpSp>
      <p:sp>
        <p:nvSpPr>
          <p:cNvPr id="249" name="Shape 249"/>
          <p:cNvSpPr/>
          <p:nvPr/>
        </p:nvSpPr>
        <p:spPr>
          <a:xfrm>
            <a:off x="7792200"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pic>
        <p:nvPicPr>
          <p:cNvPr id="251" name="Shape 251"/>
          <p:cNvPicPr preferRelativeResize="0"/>
          <p:nvPr/>
        </p:nvPicPr>
        <p:blipFill rotWithShape="1">
          <a:blip r:embed="rId9">
            <a:alphaModFix/>
          </a:blip>
          <a:srcRect/>
          <a:stretch/>
        </p:blipFill>
        <p:spPr>
          <a:xfrm>
            <a:off x="-3416" y="646336"/>
            <a:ext cx="12192000" cy="5196867"/>
          </a:xfrm>
          <a:prstGeom prst="rect">
            <a:avLst/>
          </a:prstGeom>
          <a:noFill/>
          <a:ln>
            <a:noFill/>
          </a:ln>
        </p:spPr>
      </p:pic>
      <p:sp>
        <p:nvSpPr>
          <p:cNvPr id="12" name="Shape 185">
            <a:extLst>
              <a:ext uri="{FF2B5EF4-FFF2-40B4-BE49-F238E27FC236}">
                <a16:creationId xmlns:a16="http://schemas.microsoft.com/office/drawing/2014/main" id="{B778CC2D-7FAF-0745-AFA9-12466F59004F}"/>
              </a:ext>
            </a:extLst>
          </p:cNvPr>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Tree>
    <p:extLst>
      <p:ext uri="{BB962C8B-B14F-4D97-AF65-F5344CB8AC3E}">
        <p14:creationId xmlns:p14="http://schemas.microsoft.com/office/powerpoint/2010/main" val="1253191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5"/>
        <p:cNvGrpSpPr/>
        <p:nvPr/>
      </p:nvGrpSpPr>
      <p:grpSpPr>
        <a:xfrm>
          <a:off x="0" y="0"/>
          <a:ext cx="0" cy="0"/>
          <a:chOff x="0" y="0"/>
          <a:chExt cx="0" cy="0"/>
        </a:xfrm>
      </p:grpSpPr>
      <p:grpSp>
        <p:nvGrpSpPr>
          <p:cNvPr id="257" name="Shape 257"/>
          <p:cNvGrpSpPr/>
          <p:nvPr/>
        </p:nvGrpSpPr>
        <p:grpSpPr>
          <a:xfrm>
            <a:off x="2177098" y="5838296"/>
            <a:ext cx="4990553" cy="725677"/>
            <a:chOff x="1632823" y="4378722"/>
            <a:chExt cx="3742915" cy="544258"/>
          </a:xfrm>
        </p:grpSpPr>
        <p:pic>
          <p:nvPicPr>
            <p:cNvPr id="258" name="Shape 258"/>
            <p:cNvPicPr preferRelativeResize="0"/>
            <p:nvPr/>
          </p:nvPicPr>
          <p:blipFill>
            <a:blip r:embed="rId3">
              <a:alphaModFix/>
            </a:blip>
            <a:stretch>
              <a:fillRect/>
            </a:stretch>
          </p:blipFill>
          <p:spPr>
            <a:xfrm>
              <a:off x="1632823" y="4386498"/>
              <a:ext cx="310227" cy="533373"/>
            </a:xfrm>
            <a:prstGeom prst="rect">
              <a:avLst/>
            </a:prstGeom>
            <a:noFill/>
            <a:ln>
              <a:noFill/>
            </a:ln>
          </p:spPr>
        </p:pic>
        <p:pic>
          <p:nvPicPr>
            <p:cNvPr id="259" name="Shape 259"/>
            <p:cNvPicPr preferRelativeResize="0"/>
            <p:nvPr/>
          </p:nvPicPr>
          <p:blipFill>
            <a:blip r:embed="rId4">
              <a:alphaModFix/>
            </a:blip>
            <a:stretch>
              <a:fillRect/>
            </a:stretch>
          </p:blipFill>
          <p:spPr>
            <a:xfrm>
              <a:off x="2768070" y="4386498"/>
              <a:ext cx="255801" cy="533373"/>
            </a:xfrm>
            <a:prstGeom prst="rect">
              <a:avLst/>
            </a:prstGeom>
            <a:noFill/>
            <a:ln>
              <a:noFill/>
            </a:ln>
          </p:spPr>
        </p:pic>
        <p:pic>
          <p:nvPicPr>
            <p:cNvPr id="260" name="Shape 260"/>
            <p:cNvPicPr preferRelativeResize="0"/>
            <p:nvPr/>
          </p:nvPicPr>
          <p:blipFill>
            <a:blip r:embed="rId5">
              <a:alphaModFix/>
            </a:blip>
            <a:stretch>
              <a:fillRect/>
            </a:stretch>
          </p:blipFill>
          <p:spPr>
            <a:xfrm>
              <a:off x="3705419" y="4378722"/>
              <a:ext cx="620455" cy="544258"/>
            </a:xfrm>
            <a:prstGeom prst="rect">
              <a:avLst/>
            </a:prstGeom>
            <a:noFill/>
            <a:ln>
              <a:noFill/>
            </a:ln>
          </p:spPr>
        </p:pic>
        <p:pic>
          <p:nvPicPr>
            <p:cNvPr id="261" name="Shape 261"/>
            <p:cNvPicPr preferRelativeResize="0"/>
            <p:nvPr/>
          </p:nvPicPr>
          <p:blipFill>
            <a:blip r:embed="rId6">
              <a:alphaModFix/>
            </a:blip>
            <a:stretch>
              <a:fillRect/>
            </a:stretch>
          </p:blipFill>
          <p:spPr>
            <a:xfrm>
              <a:off x="4885905" y="4386498"/>
              <a:ext cx="489833" cy="533373"/>
            </a:xfrm>
            <a:prstGeom prst="rect">
              <a:avLst/>
            </a:prstGeom>
            <a:noFill/>
            <a:ln>
              <a:noFill/>
            </a:ln>
          </p:spPr>
        </p:pic>
      </p:grpSp>
      <p:sp>
        <p:nvSpPr>
          <p:cNvPr id="262" name="Shape 262"/>
          <p:cNvSpPr/>
          <p:nvPr/>
        </p:nvSpPr>
        <p:spPr>
          <a:xfrm>
            <a:off x="9243633" y="6769867"/>
            <a:ext cx="1130000" cy="88000"/>
          </a:xfrm>
          <a:prstGeom prst="rect">
            <a:avLst/>
          </a:prstGeom>
          <a:solidFill>
            <a:srgbClr val="CB2E62"/>
          </a:solidFill>
          <a:ln>
            <a:noFill/>
          </a:ln>
        </p:spPr>
        <p:txBody>
          <a:bodyPr wrap="square" lIns="121900" tIns="121900" rIns="121900" bIns="121900" anchor="ctr" anchorCtr="0">
            <a:noAutofit/>
          </a:bodyPr>
          <a:lstStyle/>
          <a:p>
            <a:endParaRPr sz="2400"/>
          </a:p>
        </p:txBody>
      </p:sp>
      <p:pic>
        <p:nvPicPr>
          <p:cNvPr id="263" name="Shape 263"/>
          <p:cNvPicPr preferRelativeResize="0"/>
          <p:nvPr/>
        </p:nvPicPr>
        <p:blipFill>
          <a:blip r:embed="rId7">
            <a:alphaModFix/>
          </a:blip>
          <a:stretch>
            <a:fillRect/>
          </a:stretch>
        </p:blipFill>
        <p:spPr>
          <a:xfrm>
            <a:off x="9518633" y="5682272"/>
            <a:ext cx="599708" cy="892067"/>
          </a:xfrm>
          <a:prstGeom prst="rect">
            <a:avLst/>
          </a:prstGeom>
          <a:noFill/>
          <a:ln>
            <a:noFill/>
          </a:ln>
        </p:spPr>
      </p:pic>
      <p:pic>
        <p:nvPicPr>
          <p:cNvPr id="264" name="Shape 264"/>
          <p:cNvPicPr preferRelativeResize="0"/>
          <p:nvPr/>
        </p:nvPicPr>
        <p:blipFill>
          <a:blip r:embed="rId8">
            <a:alphaModFix/>
          </a:blip>
          <a:stretch>
            <a:fillRect/>
          </a:stretch>
        </p:blipFill>
        <p:spPr>
          <a:xfrm>
            <a:off x="7942542" y="5848665"/>
            <a:ext cx="761961" cy="754705"/>
          </a:xfrm>
          <a:prstGeom prst="rect">
            <a:avLst/>
          </a:prstGeom>
          <a:noFill/>
          <a:ln>
            <a:noFill/>
          </a:ln>
        </p:spPr>
      </p:pic>
      <p:pic>
        <p:nvPicPr>
          <p:cNvPr id="265" name="Shape 265"/>
          <p:cNvPicPr preferRelativeResize="0"/>
          <p:nvPr/>
        </p:nvPicPr>
        <p:blipFill rotWithShape="1">
          <a:blip r:embed="rId9">
            <a:alphaModFix/>
          </a:blip>
          <a:srcRect/>
          <a:stretch/>
        </p:blipFill>
        <p:spPr>
          <a:xfrm>
            <a:off x="-3416" y="646336"/>
            <a:ext cx="12192000" cy="5196867"/>
          </a:xfrm>
          <a:prstGeom prst="rect">
            <a:avLst/>
          </a:prstGeom>
          <a:noFill/>
          <a:ln>
            <a:noFill/>
          </a:ln>
        </p:spPr>
      </p:pic>
      <p:sp>
        <p:nvSpPr>
          <p:cNvPr id="12" name="Shape 185">
            <a:extLst>
              <a:ext uri="{FF2B5EF4-FFF2-40B4-BE49-F238E27FC236}">
                <a16:creationId xmlns:a16="http://schemas.microsoft.com/office/drawing/2014/main" id="{BDD75E5D-A88E-F242-8280-7BC9FF86B829}"/>
              </a:ext>
            </a:extLst>
          </p:cNvPr>
          <p:cNvSpPr txBox="1"/>
          <p:nvPr/>
        </p:nvSpPr>
        <p:spPr>
          <a:xfrm>
            <a:off x="420099" y="365899"/>
            <a:ext cx="4682800" cy="442800"/>
          </a:xfrm>
          <a:prstGeom prst="rect">
            <a:avLst/>
          </a:prstGeom>
          <a:noFill/>
          <a:ln>
            <a:noFill/>
          </a:ln>
        </p:spPr>
        <p:txBody>
          <a:bodyPr wrap="square" lIns="121900" tIns="121900" rIns="121900" bIns="121900" anchor="ctr" anchorCtr="0">
            <a:noAutofit/>
          </a:bodyPr>
          <a:lstStyle/>
          <a:p>
            <a:r>
              <a:rPr lang="en" sz="240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dirty="0">
                <a:solidFill>
                  <a:srgbClr val="FFFFFF"/>
                </a:solidFill>
                <a:latin typeface="Segoe UI Semibold" panose="020B0502040204020203" pitchFamily="34" charset="0"/>
                <a:ea typeface="Roboto"/>
                <a:cs typeface="Segoe UI Semibold" panose="020B0502040204020203" pitchFamily="34" charset="0"/>
                <a:sym typeface="Roboto"/>
              </a:rPr>
              <a:t>App Center</a:t>
            </a:r>
          </a:p>
        </p:txBody>
      </p:sp>
    </p:spTree>
    <p:extLst>
      <p:ext uri="{BB962C8B-B14F-4D97-AF65-F5344CB8AC3E}">
        <p14:creationId xmlns:p14="http://schemas.microsoft.com/office/powerpoint/2010/main" val="408760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App Center</a:t>
            </a:r>
          </a:p>
        </p:txBody>
      </p:sp>
    </p:spTree>
    <p:extLst>
      <p:ext uri="{BB962C8B-B14F-4D97-AF65-F5344CB8AC3E}">
        <p14:creationId xmlns:p14="http://schemas.microsoft.com/office/powerpoint/2010/main" val="354096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29</a:t>
            </a:fld>
            <a:endParaRPr lang="es-ES" dirty="0"/>
          </a:p>
        </p:txBody>
      </p:sp>
      <p:sp>
        <p:nvSpPr>
          <p:cNvPr id="4" name="Text Placeholder 3"/>
          <p:cNvSpPr>
            <a:spLocks noGrp="1"/>
          </p:cNvSpPr>
          <p:nvPr>
            <p:ph type="body" sz="quarter" idx="15"/>
          </p:nvPr>
        </p:nvSpPr>
        <p:spPr/>
        <p:txBody>
          <a:bodyPr/>
          <a:lstStyle/>
          <a:p>
            <a:r>
              <a:rPr lang="es-ES" dirty="0"/>
              <a:t>¿Preguntas?</a:t>
            </a:r>
          </a:p>
        </p:txBody>
      </p:sp>
    </p:spTree>
    <p:extLst>
      <p:ext uri="{BB962C8B-B14F-4D97-AF65-F5344CB8AC3E}">
        <p14:creationId xmlns:p14="http://schemas.microsoft.com/office/powerpoint/2010/main" val="371478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s-ES" dirty="0"/>
              <a:t>Visual Studio Technologies &amp; Windows Platform Development MVP</a:t>
            </a:r>
          </a:p>
          <a:p>
            <a:r>
              <a:rPr lang="es-ES" dirty="0"/>
              <a:t>Xamarin MVP</a:t>
            </a:r>
          </a:p>
          <a:p>
            <a:r>
              <a:rPr lang="es-ES" dirty="0"/>
              <a:t>Software Developer at Plain Concepts</a:t>
            </a:r>
          </a:p>
        </p:txBody>
      </p:sp>
      <p:sp>
        <p:nvSpPr>
          <p:cNvPr id="5" name="Title 4"/>
          <p:cNvSpPr>
            <a:spLocks noGrp="1"/>
          </p:cNvSpPr>
          <p:nvPr>
            <p:ph type="title"/>
          </p:nvPr>
        </p:nvSpPr>
        <p:spPr/>
        <p:txBody>
          <a:bodyPr>
            <a:normAutofit fontScale="90000"/>
          </a:bodyPr>
          <a:lstStyle/>
          <a:p>
            <a:r>
              <a:rPr lang="es-ES" dirty="0"/>
              <a:t>Javier </a:t>
            </a:r>
            <a:r>
              <a:rPr lang="es-ES" dirty="0">
                <a:solidFill>
                  <a:srgbClr val="00D0FF"/>
                </a:solidFill>
              </a:rPr>
              <a:t>Suárez</a:t>
            </a:r>
          </a:p>
        </p:txBody>
      </p:sp>
      <p:sp>
        <p:nvSpPr>
          <p:cNvPr id="2" name="Footer Placeholder 1"/>
          <p:cNvSpPr>
            <a:spLocks noGrp="1"/>
          </p:cNvSpPr>
          <p:nvPr>
            <p:ph type="ftr" sz="quarter" idx="10"/>
          </p:nvPr>
        </p:nvSpPr>
        <p:spPr/>
        <p:txBody>
          <a:bodyPr/>
          <a:lstStyle/>
          <a:p>
            <a:r>
              <a:rPr lang="es-ES" dirty="0"/>
              <a:t>@plainconcepts #</a:t>
            </a:r>
            <a:r>
              <a:rPr lang="es-ES" dirty="0" err="1"/>
              <a:t>PlainConceptsTechDay</a:t>
            </a:r>
            <a:endParaRPr lang="es-ES" dirty="0"/>
          </a:p>
        </p:txBody>
      </p:sp>
      <p:sp>
        <p:nvSpPr>
          <p:cNvPr id="3" name="Slide Number Placeholder 2"/>
          <p:cNvSpPr>
            <a:spLocks noGrp="1"/>
          </p:cNvSpPr>
          <p:nvPr>
            <p:ph type="sldNum" sz="quarter" idx="11"/>
          </p:nvPr>
        </p:nvSpPr>
        <p:spPr/>
        <p:txBody>
          <a:bodyPr/>
          <a:lstStyle/>
          <a:p>
            <a:fld id="{88CB616A-2EDE-4F93-81C7-BE29C9C217CB}" type="slidenum">
              <a:rPr lang="es-ES" smtClean="0"/>
              <a:pPr/>
              <a:t>3</a:t>
            </a:fld>
            <a:endParaRPr lang="es-ES"/>
          </a:p>
        </p:txBody>
      </p:sp>
      <p:sp>
        <p:nvSpPr>
          <p:cNvPr id="18" name="Text Placeholder 17"/>
          <p:cNvSpPr>
            <a:spLocks noGrp="1"/>
          </p:cNvSpPr>
          <p:nvPr>
            <p:ph type="body" sz="quarter" idx="13"/>
          </p:nvPr>
        </p:nvSpPr>
        <p:spPr/>
        <p:txBody>
          <a:bodyPr/>
          <a:lstStyle/>
          <a:p>
            <a:r>
              <a:rPr lang="es-ES" dirty="0"/>
              <a:t>@</a:t>
            </a:r>
            <a:r>
              <a:rPr lang="es-ES" dirty="0" err="1"/>
              <a:t>jsuarezruiz</a:t>
            </a:r>
            <a:endParaRPr lang="es-ES" dirty="0"/>
          </a:p>
        </p:txBody>
      </p:sp>
      <p:sp>
        <p:nvSpPr>
          <p:cNvPr id="19" name="Text Placeholder 18"/>
          <p:cNvSpPr>
            <a:spLocks noGrp="1"/>
          </p:cNvSpPr>
          <p:nvPr>
            <p:ph type="body" sz="quarter" idx="16"/>
          </p:nvPr>
        </p:nvSpPr>
        <p:spPr/>
        <p:txBody>
          <a:bodyPr>
            <a:normAutofit fontScale="92500" lnSpcReduction="10000"/>
          </a:bodyPr>
          <a:lstStyle/>
          <a:p>
            <a:r>
              <a:rPr lang="es-ES" dirty="0"/>
              <a:t>DEVELOPER</a:t>
            </a:r>
          </a:p>
        </p:txBody>
      </p:sp>
      <p:pic>
        <p:nvPicPr>
          <p:cNvPr id="9" name="Marcador de posición de imagen 8">
            <a:extLst>
              <a:ext uri="{FF2B5EF4-FFF2-40B4-BE49-F238E27FC236}">
                <a16:creationId xmlns:a16="http://schemas.microsoft.com/office/drawing/2014/main" id="{896A3834-964E-4D44-9EE3-F439F8ADB787}"/>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17" b="617"/>
          <a:stretch>
            <a:fillRect/>
          </a:stretch>
        </p:blipFill>
        <p:spPr/>
      </p:pic>
    </p:spTree>
    <p:extLst>
      <p:ext uri="{BB962C8B-B14F-4D97-AF65-F5344CB8AC3E}">
        <p14:creationId xmlns:p14="http://schemas.microsoft.com/office/powerpoint/2010/main" val="983379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¡GRACIAS!</a:t>
            </a:r>
            <a:endParaRPr lang="es-ES" dirty="0"/>
          </a:p>
        </p:txBody>
      </p:sp>
      <p:sp>
        <p:nvSpPr>
          <p:cNvPr id="13" name="Text Placeholder 12"/>
          <p:cNvSpPr>
            <a:spLocks noGrp="1"/>
          </p:cNvSpPr>
          <p:nvPr>
            <p:ph type="body" sz="quarter" idx="13"/>
          </p:nvPr>
        </p:nvSpPr>
        <p:spPr/>
        <p:txBody>
          <a:bodyPr/>
          <a:lstStyle/>
          <a:p>
            <a:r>
              <a:rPr lang="es-ES" dirty="0"/>
              <a:t>www.plainconcepts.com</a:t>
            </a:r>
          </a:p>
        </p:txBody>
      </p:sp>
      <p:sp>
        <p:nvSpPr>
          <p:cNvPr id="14" name="Text Placeholder 13"/>
          <p:cNvSpPr>
            <a:spLocks noGrp="1"/>
          </p:cNvSpPr>
          <p:nvPr>
            <p:ph type="body" sz="quarter" idx="14"/>
          </p:nvPr>
        </p:nvSpPr>
        <p:spPr/>
        <p:txBody>
          <a:bodyPr/>
          <a:lstStyle/>
          <a:p>
            <a:r>
              <a:rPr lang="es-ES" dirty="0"/>
              <a:t>@</a:t>
            </a:r>
            <a:r>
              <a:rPr lang="es-ES" dirty="0" err="1"/>
              <a:t>plainconcepts</a:t>
            </a:r>
            <a:endParaRPr lang="es-ES" dirty="0"/>
          </a:p>
        </p:txBody>
      </p:sp>
    </p:spTree>
    <p:extLst>
      <p:ext uri="{BB962C8B-B14F-4D97-AF65-F5344CB8AC3E}">
        <p14:creationId xmlns:p14="http://schemas.microsoft.com/office/powerpoint/2010/main" val="321710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6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4</a:t>
            </a:fld>
            <a:endParaRPr lang="es-ES" dirty="0"/>
          </a:p>
        </p:txBody>
      </p:sp>
      <p:sp>
        <p:nvSpPr>
          <p:cNvPr id="4" name="Text Placeholder 3"/>
          <p:cNvSpPr>
            <a:spLocks noGrp="1"/>
          </p:cNvSpPr>
          <p:nvPr>
            <p:ph type="body" sz="quarter" idx="15"/>
          </p:nvPr>
        </p:nvSpPr>
        <p:spPr/>
        <p:txBody>
          <a:bodyPr/>
          <a:lstStyle/>
          <a:p>
            <a:r>
              <a:rPr lang="es-ES" dirty="0"/>
              <a:t>Más allá del desarrollo</a:t>
            </a:r>
          </a:p>
        </p:txBody>
      </p:sp>
    </p:spTree>
    <p:extLst>
      <p:ext uri="{BB962C8B-B14F-4D97-AF65-F5344CB8AC3E}">
        <p14:creationId xmlns:p14="http://schemas.microsoft.com/office/powerpoint/2010/main" val="22412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1" name="Title 1"/>
          <p:cNvSpPr txBox="1">
            <a:spLocks/>
          </p:cNvSpPr>
          <p:nvPr/>
        </p:nvSpPr>
        <p:spPr>
          <a:xfrm>
            <a:off x="277847" y="682478"/>
            <a:ext cx="11651869" cy="927677"/>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algn="ctr" defTabSz="932635">
              <a:defRPr/>
            </a:pPr>
            <a:r>
              <a:rPr lang="en-US" sz="5295" spc="-101" dirty="0" err="1">
                <a:solidFill>
                  <a:srgbClr val="FFFFFF"/>
                </a:solidFill>
                <a:latin typeface="Segoe UI Light" panose="020B0502040204020203" pitchFamily="34" charset="0"/>
                <a:cs typeface="Segoe UI Light" panose="020B0502040204020203" pitchFamily="34" charset="0"/>
              </a:rPr>
              <a:t>Caeracterísticas</a:t>
            </a:r>
            <a:r>
              <a:rPr lang="en-US" sz="5295" spc="-101" dirty="0">
                <a:solidFill>
                  <a:srgbClr val="FFFFFF"/>
                </a:solidFill>
                <a:latin typeface="Segoe UI Light" panose="020B0502040204020203" pitchFamily="34" charset="0"/>
                <a:cs typeface="Segoe UI Light" panose="020B0502040204020203" pitchFamily="34" charset="0"/>
              </a:rPr>
              <a:t> </a:t>
            </a:r>
            <a:r>
              <a:rPr lang="en-US" sz="5295" spc="-101" dirty="0" err="1">
                <a:solidFill>
                  <a:srgbClr val="FFFFFF"/>
                </a:solidFill>
                <a:latin typeface="Segoe UI Light" panose="020B0502040204020203" pitchFamily="34" charset="0"/>
                <a:cs typeface="Segoe UI Light" panose="020B0502040204020203" pitchFamily="34" charset="0"/>
              </a:rPr>
              <a:t>esenciales</a:t>
            </a:r>
            <a:r>
              <a:rPr lang="en-US" sz="5295" spc="-101" dirty="0">
                <a:solidFill>
                  <a:srgbClr val="FFFFFF"/>
                </a:solidFill>
                <a:latin typeface="Segoe UI Light" panose="020B0502040204020203" pitchFamily="34" charset="0"/>
                <a:cs typeface="Segoe UI Light" panose="020B0502040204020203" pitchFamily="34" charset="0"/>
              </a:rPr>
              <a:t> para el </a:t>
            </a:r>
            <a:r>
              <a:rPr lang="en-US" sz="5295" spc="-101" dirty="0" err="1">
                <a:solidFill>
                  <a:srgbClr val="FFFFFF"/>
                </a:solidFill>
                <a:latin typeface="Segoe UI Light" panose="020B0502040204020203" pitchFamily="34" charset="0"/>
                <a:cs typeface="Segoe UI Light" panose="020B0502040204020203" pitchFamily="34" charset="0"/>
              </a:rPr>
              <a:t>éxito</a:t>
            </a:r>
            <a:r>
              <a:rPr lang="en-US" sz="5295" spc="-101" dirty="0">
                <a:solidFill>
                  <a:srgbClr val="FFFFFF"/>
                </a:solidFill>
                <a:latin typeface="Segoe UI Light" panose="020B0502040204020203" pitchFamily="34" charset="0"/>
                <a:cs typeface="Segoe UI Light" panose="020B0502040204020203" pitchFamily="34" charset="0"/>
              </a:rPr>
              <a:t> </a:t>
            </a:r>
            <a:r>
              <a:rPr lang="en-US" sz="5295" spc="-101" dirty="0" err="1">
                <a:solidFill>
                  <a:srgbClr val="FFFFFF"/>
                </a:solidFill>
                <a:latin typeface="Segoe UI Light" panose="020B0502040204020203" pitchFamily="34" charset="0"/>
                <a:cs typeface="Segoe UI Light" panose="020B0502040204020203" pitchFamily="34" charset="0"/>
              </a:rPr>
              <a:t>en</a:t>
            </a:r>
            <a:r>
              <a:rPr lang="en-US" sz="5295" spc="-101" dirty="0">
                <a:solidFill>
                  <a:srgbClr val="FFFFFF"/>
                </a:solidFill>
                <a:latin typeface="Segoe UI Light" panose="020B0502040204020203" pitchFamily="34" charset="0"/>
                <a:cs typeface="Segoe UI Light" panose="020B0502040204020203" pitchFamily="34" charset="0"/>
              </a:rPr>
              <a:t> mobile</a:t>
            </a:r>
            <a:endParaRPr lang="en-US" sz="5295" dirty="0">
              <a:solidFill>
                <a:srgbClr val="FFFFFF"/>
              </a:solidFill>
              <a:latin typeface="Segoe UI Light" panose="020B0502040204020203" pitchFamily="34" charset="0"/>
              <a:cs typeface="Segoe UI Light" panose="020B0502040204020203" pitchFamily="34" charset="0"/>
            </a:endParaRPr>
          </a:p>
        </p:txBody>
      </p:sp>
      <p:grpSp>
        <p:nvGrpSpPr>
          <p:cNvPr id="10" name="Group 9"/>
          <p:cNvGrpSpPr/>
          <p:nvPr/>
        </p:nvGrpSpPr>
        <p:grpSpPr>
          <a:xfrm>
            <a:off x="896743" y="5370768"/>
            <a:ext cx="10281229" cy="862861"/>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57147">
                <a:lnSpc>
                  <a:spcPct val="90000"/>
                </a:lnSpc>
                <a:defRPr/>
              </a:pP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Nube</a:t>
              </a:r>
              <a:r>
                <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rPr>
                <a:t> </a:t>
              </a: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inteligente</a:t>
              </a:r>
              <a:endPar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endParaRP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57147">
                <a:lnSpc>
                  <a:spcPct val="90000"/>
                </a:lnSpc>
                <a:defRPr/>
              </a:pPr>
              <a:r>
                <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rPr>
                <a:t>Build, test, </a:t>
              </a: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distribuir</a:t>
              </a:r>
              <a:r>
                <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rPr>
                <a:t>, </a:t>
              </a: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aprender</a:t>
              </a:r>
              <a:endPar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endParaRP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57147">
                <a:lnSpc>
                  <a:spcPct val="90000"/>
                </a:lnSpc>
                <a:defRPr/>
              </a:pP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Aplicaciones</a:t>
              </a:r>
              <a:r>
                <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rPr>
                <a:t> </a:t>
              </a:r>
              <a:r>
                <a:rPr lang="en-US" sz="1961" dirty="0" err="1">
                  <a:solidFill>
                    <a:srgbClr val="FFFFFF"/>
                  </a:solidFill>
                  <a:latin typeface="Segoe UI Semilight" panose="020B0402040204020203" pitchFamily="34" charset="0"/>
                  <a:ea typeface="Segoe UI Semibold" charset="0"/>
                  <a:cs typeface="Segoe UI Semilight" panose="020B0402040204020203" pitchFamily="34" charset="0"/>
                  <a:rtl val="0"/>
                </a:rPr>
                <a:t>nativas</a:t>
              </a:r>
              <a:r>
                <a:rPr lang="en-US" sz="1961" dirty="0">
                  <a:solidFill>
                    <a:srgbClr val="FFFFFF"/>
                  </a:solidFill>
                  <a:latin typeface="Segoe UI Semilight" panose="020B0402040204020203" pitchFamily="34" charset="0"/>
                  <a:ea typeface="Segoe UI Semibold" charset="0"/>
                  <a:cs typeface="Segoe UI Semilight" panose="020B0402040204020203" pitchFamily="34" charset="0"/>
                  <a:rtl val="0"/>
                </a:rPr>
                <a:t> </a:t>
              </a:r>
            </a:p>
          </p:txBody>
        </p:sp>
      </p:grpSp>
      <p:pic>
        <p:nvPicPr>
          <p:cNvPr id="28" name="Picture 27"/>
          <p:cNvPicPr>
            <a:picLocks noChangeAspect="1"/>
          </p:cNvPicPr>
          <p:nvPr/>
        </p:nvPicPr>
        <p:blipFill>
          <a:blip r:embed="rId3"/>
          <a:stretch>
            <a:fillRect/>
          </a:stretch>
        </p:blipFill>
        <p:spPr>
          <a:xfrm>
            <a:off x="1938390" y="2234792"/>
            <a:ext cx="1454717" cy="2474008"/>
          </a:xfrm>
          <a:prstGeom prst="rect">
            <a:avLst/>
          </a:prstGeom>
        </p:spPr>
      </p:pic>
      <p:pic>
        <p:nvPicPr>
          <p:cNvPr id="29" name="Picture 28"/>
          <p:cNvPicPr>
            <a:picLocks noChangeAspect="1"/>
          </p:cNvPicPr>
          <p:nvPr/>
        </p:nvPicPr>
        <p:blipFill>
          <a:blip r:embed="rId4"/>
          <a:stretch>
            <a:fillRect/>
          </a:stretch>
        </p:blipFill>
        <p:spPr>
          <a:xfrm>
            <a:off x="4810617" y="2327537"/>
            <a:ext cx="2494153" cy="2312099"/>
          </a:xfrm>
          <a:prstGeom prst="rect">
            <a:avLst/>
          </a:prstGeom>
        </p:spPr>
      </p:pic>
      <p:cxnSp>
        <p:nvCxnSpPr>
          <p:cNvPr id="9" name="Straight Connector 8"/>
          <p:cNvCxnSpPr/>
          <p:nvPr/>
        </p:nvCxnSpPr>
        <p:spPr>
          <a:xfrm>
            <a:off x="4305807" y="2168188"/>
            <a:ext cx="0" cy="2882072"/>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93353" y="2168188"/>
            <a:ext cx="0" cy="2882072"/>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517279" y="2185058"/>
            <a:ext cx="1997115" cy="2449117"/>
          </a:xfrm>
          <a:prstGeom prst="rect">
            <a:avLst/>
          </a:prstGeom>
        </p:spPr>
      </p:pic>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57712" y="0"/>
            <a:ext cx="10234289" cy="6868883"/>
          </a:xfrm>
        </p:spPr>
      </p:pic>
      <p:sp>
        <p:nvSpPr>
          <p:cNvPr id="24" name="Entrada manual 23"/>
          <p:cNvSpPr/>
          <p:nvPr/>
        </p:nvSpPr>
        <p:spPr>
          <a:xfrm rot="5400000">
            <a:off x="-1294596" y="1296204"/>
            <a:ext cx="6858000" cy="4265592"/>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67" dirty="0"/>
          </a:p>
        </p:txBody>
      </p:sp>
      <p:sp>
        <p:nvSpPr>
          <p:cNvPr id="31" name="Title 19"/>
          <p:cNvSpPr txBox="1">
            <a:spLocks/>
          </p:cNvSpPr>
          <p:nvPr/>
        </p:nvSpPr>
        <p:spPr>
          <a:xfrm>
            <a:off x="203201" y="2413000"/>
            <a:ext cx="3352799" cy="2438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chemeClr val="bg1"/>
                </a:solidFill>
              </a:rPr>
              <a:t>COSAS QUE PASAN… ¿CIERTO?</a:t>
            </a: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2846" y="1369169"/>
            <a:ext cx="11298391" cy="4429059"/>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667" noProof="1">
                <a:solidFill>
                  <a:schemeClr val="tx1"/>
                </a:solidFill>
                <a:latin typeface="Arial"/>
                <a:cs typeface="Arial"/>
              </a:rPr>
              <a:t>Fragmentación </a:t>
            </a:r>
          </a:p>
          <a:p>
            <a:pPr>
              <a:buSzPct val="110000"/>
              <a:buFont typeface="Arial"/>
              <a:buChar char="•"/>
            </a:pPr>
            <a:endParaRPr lang="en-US" sz="1600" noProof="1">
              <a:solidFill>
                <a:schemeClr val="tx1"/>
              </a:solidFill>
              <a:latin typeface="Arial"/>
              <a:cs typeface="Arial"/>
            </a:endParaRPr>
          </a:p>
          <a:p>
            <a:pPr>
              <a:buSzPct val="110000"/>
              <a:buFont typeface="Arial"/>
              <a:buChar char="•"/>
            </a:pPr>
            <a:r>
              <a:rPr lang="en-US" sz="2667" noProof="1">
                <a:solidFill>
                  <a:schemeClr val="tx1"/>
                </a:solidFill>
                <a:latin typeface="Arial"/>
                <a:cs typeface="Arial"/>
              </a:rPr>
              <a:t>Complejidad de Apps</a:t>
            </a:r>
          </a:p>
          <a:p>
            <a:pPr marL="0" indent="0">
              <a:buSzPct val="110000"/>
              <a:buNone/>
            </a:pPr>
            <a:endParaRPr lang="en-US" sz="1600" noProof="1">
              <a:solidFill>
                <a:schemeClr val="tx1"/>
              </a:solidFill>
              <a:latin typeface="Arial"/>
              <a:cs typeface="Arial"/>
            </a:endParaRPr>
          </a:p>
          <a:p>
            <a:pPr>
              <a:buSzPct val="110000"/>
              <a:buFont typeface="Arial"/>
              <a:buChar char="•"/>
            </a:pPr>
            <a:r>
              <a:rPr lang="en-US" sz="2667" noProof="1">
                <a:solidFill>
                  <a:schemeClr val="tx1"/>
                </a:solidFill>
                <a:latin typeface="Arial"/>
                <a:cs typeface="Arial"/>
              </a:rPr>
              <a:t>Ciclos ágiles</a:t>
            </a:r>
          </a:p>
          <a:p>
            <a:pPr marL="0" indent="0">
              <a:buSzPct val="110000"/>
              <a:buNone/>
            </a:pPr>
            <a:endParaRPr lang="en-US" sz="1600" noProof="1">
              <a:solidFill>
                <a:schemeClr val="tx1"/>
              </a:solidFill>
              <a:latin typeface="Arial"/>
              <a:cs typeface="Arial"/>
            </a:endParaRPr>
          </a:p>
          <a:p>
            <a:pPr>
              <a:buSzPct val="110000"/>
              <a:buFont typeface="Arial"/>
              <a:buChar char="•"/>
            </a:pPr>
            <a:r>
              <a:rPr lang="en-US" sz="2667" noProof="1">
                <a:solidFill>
                  <a:schemeClr val="tx1"/>
                </a:solidFill>
                <a:latin typeface="Arial"/>
                <a:cs typeface="Arial"/>
              </a:rPr>
              <a:t>Expectación alta usuarios</a:t>
            </a:r>
          </a:p>
          <a:p>
            <a:pPr>
              <a:buSzPct val="110000"/>
              <a:buFont typeface="Arial"/>
              <a:buChar char="•"/>
            </a:pPr>
            <a:endParaRPr lang="en-US" sz="2667" noProof="1">
              <a:solidFill>
                <a:schemeClr val="tx1"/>
              </a:solidFill>
              <a:latin typeface="Arial"/>
              <a:cs typeface="Arial"/>
            </a:endParaRPr>
          </a:p>
          <a:p>
            <a:pPr>
              <a:buSzPct val="110000"/>
              <a:buFont typeface="Arial"/>
              <a:buChar char="•"/>
            </a:pPr>
            <a:endParaRPr lang="en-US" sz="2667" noProof="1">
              <a:solidFill>
                <a:schemeClr val="tx1"/>
              </a:solidFill>
              <a:latin typeface="Arial"/>
              <a:cs typeface="Arial"/>
            </a:endParaRPr>
          </a:p>
          <a:p>
            <a:pPr>
              <a:buSzPct val="110000"/>
              <a:buFont typeface="Arial"/>
              <a:buChar char="•"/>
            </a:pPr>
            <a:endParaRPr lang="en-US" sz="2667" noProof="1">
              <a:solidFill>
                <a:schemeClr val="tx1"/>
              </a:solidFill>
              <a:latin typeface="Arial"/>
              <a:cs typeface="Arial"/>
            </a:endParaRPr>
          </a:p>
        </p:txBody>
      </p:sp>
      <p:sp>
        <p:nvSpPr>
          <p:cNvPr id="3" name="Title 2"/>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EL </a:t>
            </a:r>
            <a:r>
              <a:rPr lang="en-US" b="1" dirty="0">
                <a:solidFill>
                  <a:schemeClr val="tx1"/>
                </a:solidFill>
                <a:latin typeface="Segoe UI" panose="020B0502040204020203" pitchFamily="34" charset="0"/>
                <a:cs typeface="Segoe UI" panose="020B0502040204020203" pitchFamily="34" charset="0"/>
              </a:rPr>
              <a:t>RETO</a:t>
            </a:r>
          </a:p>
        </p:txBody>
      </p:sp>
    </p:spTree>
    <p:extLst>
      <p:ext uri="{BB962C8B-B14F-4D97-AF65-F5344CB8AC3E}">
        <p14:creationId xmlns:p14="http://schemas.microsoft.com/office/powerpoint/2010/main" val="210685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7055378" y="1389504"/>
            <a:ext cx="1607679" cy="1753432"/>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395713" y="1412626"/>
            <a:ext cx="1363419" cy="1636513"/>
          </a:xfrm>
          <a:prstGeom prst="rect">
            <a:avLst/>
          </a:prstGeom>
        </p:spPr>
      </p:pic>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0" name="Title 2"/>
          <p:cNvSpPr txBox="1">
            <a:spLocks/>
          </p:cNvSpPr>
          <p:nvPr/>
        </p:nvSpPr>
        <p:spPr>
          <a:xfrm>
            <a:off x="870803" y="3414460"/>
            <a:ext cx="3164975" cy="3821120"/>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133" b="1" dirty="0">
                <a:solidFill>
                  <a:schemeClr val="bg1">
                    <a:lumMod val="50000"/>
                  </a:schemeClr>
                </a:solidFill>
                <a:latin typeface="Helvetica" panose="020B0604020202020204" pitchFamily="34" charset="0"/>
                <a:cs typeface="Helvetica" panose="020B0604020202020204" pitchFamily="34" charset="0"/>
              </a:rPr>
              <a:t>+5</a:t>
            </a:r>
            <a:r>
              <a:rPr lang="en-US" sz="2133" dirty="0">
                <a:solidFill>
                  <a:schemeClr val="bg1">
                    <a:lumMod val="50000"/>
                  </a:schemeClr>
                </a:solidFill>
                <a:latin typeface="Helvetica" panose="020B0604020202020204" pitchFamily="34" charset="0"/>
                <a:cs typeface="Helvetica" panose="020B0604020202020204" pitchFamily="34" charset="0"/>
              </a:rPr>
              <a:t>  </a:t>
            </a:r>
            <a:r>
              <a:rPr lang="en-US" sz="2133" dirty="0" err="1">
                <a:solidFill>
                  <a:schemeClr val="bg1">
                    <a:lumMod val="50000"/>
                  </a:schemeClr>
                </a:solidFill>
                <a:latin typeface="Helvetica" panose="020B0604020202020204" pitchFamily="34" charset="0"/>
                <a:cs typeface="Helvetica" panose="020B0604020202020204" pitchFamily="34" charset="0"/>
              </a:rPr>
              <a:t>Versiones</a:t>
            </a:r>
            <a:r>
              <a:rPr lang="en-US" sz="2133" dirty="0">
                <a:solidFill>
                  <a:schemeClr val="bg1">
                    <a:lumMod val="50000"/>
                  </a:schemeClr>
                </a:solidFill>
                <a:latin typeface="Helvetica" panose="020B0604020202020204" pitchFamily="34" charset="0"/>
                <a:cs typeface="Helvetica" panose="020B0604020202020204" pitchFamily="34" charset="0"/>
              </a:rPr>
              <a:t> del </a:t>
            </a:r>
            <a:r>
              <a:rPr lang="en-US" sz="2133" dirty="0" err="1">
                <a:solidFill>
                  <a:schemeClr val="bg1">
                    <a:lumMod val="50000"/>
                  </a:schemeClr>
                </a:solidFill>
                <a:latin typeface="Helvetica" panose="020B0604020202020204" pitchFamily="34" charset="0"/>
                <a:cs typeface="Helvetica" panose="020B0604020202020204" pitchFamily="34" charset="0"/>
              </a:rPr>
              <a:t>sistema</a:t>
            </a:r>
            <a:endParaRPr lang="en-US" sz="2133"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133" b="1" dirty="0">
                <a:solidFill>
                  <a:schemeClr val="bg1">
                    <a:lumMod val="50000"/>
                  </a:schemeClr>
                </a:solidFill>
                <a:latin typeface="Helvetica" panose="020B0604020202020204" pitchFamily="34" charset="0"/>
                <a:cs typeface="Helvetica" panose="020B0604020202020204" pitchFamily="34" charset="0"/>
              </a:rPr>
              <a:t>22</a:t>
            </a:r>
            <a:r>
              <a:rPr lang="en-US" sz="2133" dirty="0">
                <a:solidFill>
                  <a:schemeClr val="bg1">
                    <a:lumMod val="50000"/>
                  </a:schemeClr>
                </a:solidFill>
                <a:latin typeface="Helvetica" panose="020B0604020202020204" pitchFamily="34" charset="0"/>
                <a:cs typeface="Helvetica" panose="020B0604020202020204" pitchFamily="34" charset="0"/>
              </a:rPr>
              <a:t>  </a:t>
            </a:r>
            <a:r>
              <a:rPr lang="en-US" sz="2133" dirty="0" err="1">
                <a:solidFill>
                  <a:schemeClr val="bg1">
                    <a:lumMod val="50000"/>
                  </a:schemeClr>
                </a:solidFill>
                <a:latin typeface="Helvetica" panose="020B0604020202020204" pitchFamily="34" charset="0"/>
                <a:cs typeface="Helvetica" panose="020B0604020202020204" pitchFamily="34" charset="0"/>
              </a:rPr>
              <a:t>Dispositivos</a:t>
            </a:r>
            <a:endParaRPr lang="en-US" sz="2133"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133" b="1" dirty="0">
                <a:solidFill>
                  <a:schemeClr val="bg1">
                    <a:lumMod val="50000"/>
                  </a:schemeClr>
                </a:solidFill>
                <a:latin typeface="Helvetica" panose="020B0604020202020204" pitchFamily="34" charset="0"/>
                <a:cs typeface="Helvetica" panose="020B0604020202020204" pitchFamily="34" charset="0"/>
              </a:rPr>
              <a:t>20</a:t>
            </a:r>
            <a:r>
              <a:rPr lang="en-US" sz="2133" dirty="0">
                <a:solidFill>
                  <a:schemeClr val="bg1">
                    <a:lumMod val="50000"/>
                  </a:schemeClr>
                </a:solidFill>
                <a:latin typeface="Helvetica" panose="020B0604020202020204" pitchFamily="34" charset="0"/>
                <a:cs typeface="Helvetica" panose="020B0604020202020204" pitchFamily="34" charset="0"/>
              </a:rPr>
              <a:t>  </a:t>
            </a:r>
            <a:r>
              <a:rPr lang="en-US" sz="2133" dirty="0" err="1">
                <a:solidFill>
                  <a:schemeClr val="bg1">
                    <a:lumMod val="50000"/>
                  </a:schemeClr>
                </a:solidFill>
                <a:latin typeface="Helvetica" panose="020B0604020202020204" pitchFamily="34" charset="0"/>
                <a:cs typeface="Helvetica" panose="020B0604020202020204" pitchFamily="34" charset="0"/>
              </a:rPr>
              <a:t>Idiomas</a:t>
            </a:r>
            <a:endParaRPr lang="en-US" sz="2133"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133" b="1" dirty="0">
                <a:solidFill>
                  <a:schemeClr val="bg1">
                    <a:lumMod val="50000"/>
                  </a:schemeClr>
                </a:solidFill>
                <a:latin typeface="Helvetica" panose="020B0604020202020204" pitchFamily="34" charset="0"/>
                <a:cs typeface="Helvetica" panose="020B0604020202020204" pitchFamily="34" charset="0"/>
              </a:rPr>
              <a:t>35</a:t>
            </a:r>
            <a:r>
              <a:rPr lang="en-US" sz="2133" dirty="0">
                <a:solidFill>
                  <a:schemeClr val="bg1">
                    <a:lumMod val="50000"/>
                  </a:schemeClr>
                </a:solidFill>
                <a:latin typeface="Helvetica" panose="020B0604020202020204" pitchFamily="34" charset="0"/>
                <a:cs typeface="Helvetica" panose="020B0604020202020204" pitchFamily="34" charset="0"/>
              </a:rPr>
              <a:t>  </a:t>
            </a:r>
            <a:r>
              <a:rPr lang="en-US" sz="2133" dirty="0" err="1">
                <a:solidFill>
                  <a:schemeClr val="bg1">
                    <a:lumMod val="50000"/>
                  </a:schemeClr>
                </a:solidFill>
                <a:latin typeface="Helvetica" panose="020B0604020202020204" pitchFamily="34" charset="0"/>
                <a:cs typeface="Helvetica" panose="020B0604020202020204" pitchFamily="34" charset="0"/>
              </a:rPr>
              <a:t>Localizaciones</a:t>
            </a:r>
            <a:endParaRPr lang="en-US" sz="2133"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133" b="1" dirty="0">
                <a:solidFill>
                  <a:schemeClr val="bg1">
                    <a:lumMod val="50000"/>
                  </a:schemeClr>
                </a:solidFill>
                <a:latin typeface="Helvetica" panose="020B0604020202020204" pitchFamily="34" charset="0"/>
                <a:cs typeface="Helvetica" panose="020B0604020202020204" pitchFamily="34" charset="0"/>
              </a:rPr>
              <a:t>6</a:t>
            </a:r>
            <a:r>
              <a:rPr lang="en-US" sz="2133" dirty="0">
                <a:solidFill>
                  <a:schemeClr val="bg1">
                    <a:lumMod val="50000"/>
                  </a:schemeClr>
                </a:solidFill>
                <a:latin typeface="Helvetica" panose="020B0604020202020204" pitchFamily="34" charset="0"/>
                <a:cs typeface="Helvetica" panose="020B0604020202020204" pitchFamily="34" charset="0"/>
              </a:rPr>
              <a:t>  </a:t>
            </a:r>
            <a:r>
              <a:rPr lang="en-US" sz="2133" dirty="0" err="1">
                <a:solidFill>
                  <a:schemeClr val="bg1">
                    <a:lumMod val="50000"/>
                  </a:schemeClr>
                </a:solidFill>
                <a:latin typeface="Helvetica" panose="020B0604020202020204" pitchFamily="34" charset="0"/>
                <a:cs typeface="Helvetica" panose="020B0604020202020204" pitchFamily="34" charset="0"/>
              </a:rPr>
              <a:t>Tamaños</a:t>
            </a:r>
            <a:r>
              <a:rPr lang="en-US" sz="2133" dirty="0">
                <a:solidFill>
                  <a:schemeClr val="bg1">
                    <a:lumMod val="50000"/>
                  </a:schemeClr>
                </a:solidFill>
                <a:latin typeface="Helvetica" panose="020B0604020202020204" pitchFamily="34" charset="0"/>
                <a:cs typeface="Helvetica" panose="020B0604020202020204" pitchFamily="34" charset="0"/>
              </a:rPr>
              <a:t> de </a:t>
            </a:r>
            <a:r>
              <a:rPr lang="en-US" sz="2133" dirty="0" err="1">
                <a:solidFill>
                  <a:schemeClr val="bg1">
                    <a:lumMod val="50000"/>
                  </a:schemeClr>
                </a:solidFill>
                <a:latin typeface="Helvetica" panose="020B0604020202020204" pitchFamily="34" charset="0"/>
                <a:cs typeface="Helvetica" panose="020B0604020202020204" pitchFamily="34" charset="0"/>
              </a:rPr>
              <a:t>pantalla</a:t>
            </a:r>
            <a:endParaRPr lang="en-US" sz="2133"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sp>
        <p:nvSpPr>
          <p:cNvPr id="47" name="Title 2"/>
          <p:cNvSpPr txBox="1">
            <a:spLocks/>
          </p:cNvSpPr>
          <p:nvPr/>
        </p:nvSpPr>
        <p:spPr>
          <a:xfrm>
            <a:off x="4491065" y="3432001"/>
            <a:ext cx="4071543" cy="215600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9</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Versiones</a:t>
            </a:r>
            <a:r>
              <a:rPr lang="en-US" sz="2667" dirty="0">
                <a:solidFill>
                  <a:schemeClr val="bg1">
                    <a:lumMod val="50000"/>
                  </a:schemeClr>
                </a:solidFill>
                <a:latin typeface="Helvetica" panose="020B0604020202020204" pitchFamily="34" charset="0"/>
                <a:cs typeface="Helvetica" panose="020B0604020202020204" pitchFamily="34" charset="0"/>
              </a:rPr>
              <a:t> del </a:t>
            </a:r>
            <a:r>
              <a:rPr lang="en-US" sz="2667" dirty="0" err="1">
                <a:solidFill>
                  <a:schemeClr val="bg1">
                    <a:lumMod val="50000"/>
                  </a:schemeClr>
                </a:solidFill>
                <a:latin typeface="Helvetica" panose="020B0604020202020204" pitchFamily="34" charset="0"/>
                <a:cs typeface="Helvetica" panose="020B0604020202020204" pitchFamily="34" charset="0"/>
              </a:rPr>
              <a:t>sistema</a:t>
            </a:r>
            <a:endParaRPr lang="en-US" sz="2667"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6</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Configuraciones</a:t>
            </a:r>
            <a:r>
              <a:rPr lang="en-US" sz="2667" dirty="0">
                <a:solidFill>
                  <a:schemeClr val="bg1">
                    <a:lumMod val="50000"/>
                  </a:schemeClr>
                </a:solidFill>
                <a:latin typeface="Helvetica" panose="020B0604020202020204" pitchFamily="34" charset="0"/>
                <a:cs typeface="Helvetica" panose="020B0604020202020204" pitchFamily="34" charset="0"/>
              </a:rPr>
              <a:t> de </a:t>
            </a:r>
            <a:r>
              <a:rPr lang="en-US" sz="2667" dirty="0" err="1">
                <a:solidFill>
                  <a:schemeClr val="bg1">
                    <a:lumMod val="50000"/>
                  </a:schemeClr>
                </a:solidFill>
                <a:latin typeface="Helvetica" panose="020B0604020202020204" pitchFamily="34" charset="0"/>
                <a:cs typeface="Helvetica" panose="020B0604020202020204" pitchFamily="34" charset="0"/>
              </a:rPr>
              <a:t>pantalla</a:t>
            </a:r>
            <a:endParaRPr lang="en-US" sz="2667"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27 </a:t>
            </a:r>
            <a:r>
              <a:rPr lang="en-US" sz="2667" dirty="0" err="1">
                <a:solidFill>
                  <a:schemeClr val="bg1">
                    <a:lumMod val="50000"/>
                  </a:schemeClr>
                </a:solidFill>
                <a:latin typeface="Helvetica" panose="020B0604020202020204" pitchFamily="34" charset="0"/>
                <a:cs typeface="Helvetica" panose="020B0604020202020204" pitchFamily="34" charset="0"/>
              </a:rPr>
              <a:t>Tamaños</a:t>
            </a:r>
            <a:r>
              <a:rPr lang="en-US" sz="2667" dirty="0">
                <a:solidFill>
                  <a:schemeClr val="bg1">
                    <a:lumMod val="50000"/>
                  </a:schemeClr>
                </a:solidFill>
                <a:latin typeface="Helvetica" panose="020B0604020202020204" pitchFamily="34" charset="0"/>
                <a:cs typeface="Helvetica" panose="020B0604020202020204" pitchFamily="34" charset="0"/>
              </a:rPr>
              <a:t> de </a:t>
            </a:r>
            <a:r>
              <a:rPr lang="en-US" sz="2667" dirty="0" err="1">
                <a:solidFill>
                  <a:schemeClr val="bg1">
                    <a:lumMod val="50000"/>
                  </a:schemeClr>
                </a:solidFill>
                <a:latin typeface="Helvetica" panose="020B0604020202020204" pitchFamily="34" charset="0"/>
                <a:cs typeface="Helvetica" panose="020B0604020202020204" pitchFamily="34" charset="0"/>
              </a:rPr>
              <a:t>pantalla</a:t>
            </a:r>
            <a:endParaRPr lang="en-US" sz="2667"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39</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Idiomas</a:t>
            </a:r>
            <a:endParaRPr lang="en-US" sz="2667" dirty="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8562607" y="3432001"/>
            <a:ext cx="4071543" cy="215600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57</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Localizaciones</a:t>
            </a:r>
            <a:endParaRPr lang="en-US" sz="2667"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667" b="1" dirty="0">
                <a:solidFill>
                  <a:schemeClr val="bg1">
                    <a:lumMod val="50000"/>
                  </a:schemeClr>
                </a:solidFill>
                <a:latin typeface="Helvetica" panose="020B0604020202020204" pitchFamily="34" charset="0"/>
                <a:cs typeface="Helvetica" panose="020B0604020202020204" pitchFamily="34" charset="0"/>
              </a:rPr>
              <a:t>+15</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Fabricantes</a:t>
            </a:r>
            <a:endParaRPr lang="en-US" sz="2667"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667" dirty="0" err="1">
                <a:solidFill>
                  <a:schemeClr val="bg1">
                    <a:lumMod val="50000"/>
                  </a:schemeClr>
                </a:solidFill>
                <a:latin typeface="Helvetica" panose="020B0604020202020204" pitchFamily="34" charset="0"/>
                <a:cs typeface="Helvetica" panose="020B0604020202020204" pitchFamily="34" charset="0"/>
              </a:rPr>
              <a:t>Más</a:t>
            </a:r>
            <a:r>
              <a:rPr lang="en-US" sz="2667" dirty="0">
                <a:solidFill>
                  <a:schemeClr val="bg1">
                    <a:lumMod val="50000"/>
                  </a:schemeClr>
                </a:solidFill>
                <a:latin typeface="Helvetica" panose="020B0604020202020204" pitchFamily="34" charset="0"/>
                <a:cs typeface="Helvetica" panose="020B0604020202020204" pitchFamily="34" charset="0"/>
              </a:rPr>
              <a:t> de </a:t>
            </a:r>
            <a:r>
              <a:rPr lang="en-US" sz="2667" b="1" dirty="0">
                <a:solidFill>
                  <a:schemeClr val="bg1">
                    <a:lumMod val="50000"/>
                  </a:schemeClr>
                </a:solidFill>
                <a:latin typeface="Helvetica" panose="020B0604020202020204" pitchFamily="34" charset="0"/>
                <a:cs typeface="Helvetica" panose="020B0604020202020204" pitchFamily="34" charset="0"/>
              </a:rPr>
              <a:t>19,000</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dispositivos</a:t>
            </a:r>
            <a:r>
              <a:rPr lang="en-US" sz="2667" dirty="0">
                <a:solidFill>
                  <a:schemeClr val="bg1">
                    <a:lumMod val="50000"/>
                  </a:schemeClr>
                </a:solidFill>
                <a:latin typeface="Helvetica" panose="020B0604020202020204" pitchFamily="34" charset="0"/>
                <a:cs typeface="Helvetica" panose="020B0604020202020204" pitchFamily="34" charset="0"/>
              </a:rPr>
              <a:t> </a:t>
            </a:r>
            <a:r>
              <a:rPr lang="en-US" sz="2667" dirty="0" err="1">
                <a:solidFill>
                  <a:schemeClr val="bg1">
                    <a:lumMod val="50000"/>
                  </a:schemeClr>
                </a:solidFill>
                <a:latin typeface="Helvetica" panose="020B0604020202020204" pitchFamily="34" charset="0"/>
                <a:cs typeface="Helvetica" panose="020B0604020202020204" pitchFamily="34" charset="0"/>
              </a:rPr>
              <a:t>distintos</a:t>
            </a:r>
            <a:endParaRPr lang="en-US" sz="2667"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609601" y="3373459"/>
            <a:ext cx="301225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4491064" y="3373459"/>
            <a:ext cx="7091336"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a:solidFill>
                  <a:schemeClr val="tx1"/>
                </a:solidFill>
                <a:latin typeface="Segoe UI" panose="020B0502040204020203" pitchFamily="34" charset="0"/>
                <a:cs typeface="Segoe UI" panose="020B0502040204020203" pitchFamily="34" charset="0"/>
              </a:rPr>
              <a:t>EN TELÉFONOS, </a:t>
            </a:r>
            <a:r>
              <a:rPr lang="en-US" b="1" dirty="0">
                <a:latin typeface="Segoe UI" panose="020B0502040204020203" pitchFamily="34" charset="0"/>
                <a:cs typeface="Segoe UI" panose="020B0502040204020203" pitchFamily="34" charset="0"/>
              </a:rPr>
              <a:t>LA CALIDAD CUESTA</a:t>
            </a: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101604"/>
            <a:ext cx="12266077" cy="7300039"/>
          </a:xfrm>
          <a:prstGeom prst="rect">
            <a:avLst/>
          </a:prstGeom>
        </p:spPr>
      </p:pic>
      <p:sp>
        <p:nvSpPr>
          <p:cNvPr id="10" name="TextBox 9"/>
          <p:cNvSpPr txBox="1"/>
          <p:nvPr/>
        </p:nvSpPr>
        <p:spPr>
          <a:xfrm>
            <a:off x="4131745" y="-778938"/>
            <a:ext cx="184731" cy="461665"/>
          </a:xfrm>
          <a:prstGeom prst="rect">
            <a:avLst/>
          </a:prstGeom>
          <a:noFill/>
        </p:spPr>
        <p:txBody>
          <a:bodyPr wrap="none" rtlCol="0">
            <a:spAutoFit/>
          </a:bodyPr>
          <a:lstStyle/>
          <a:p>
            <a:endParaRPr lang="en-US" sz="2400" dirty="0"/>
          </a:p>
        </p:txBody>
      </p:sp>
      <p:cxnSp>
        <p:nvCxnSpPr>
          <p:cNvPr id="6" name="Straight Connector 5"/>
          <p:cNvCxnSpPr/>
          <p:nvPr/>
        </p:nvCxnSpPr>
        <p:spPr>
          <a:xfrm>
            <a:off x="-21877" y="3719431"/>
            <a:ext cx="12338756"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327107" y="50797"/>
            <a:ext cx="11582291" cy="3646057"/>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160884" cy="402069"/>
              </a:xfrm>
              <a:prstGeom prst="rect">
                <a:avLst/>
              </a:prstGeom>
              <a:noFill/>
            </p:spPr>
            <p:txBody>
              <a:bodyPr wrap="none" rtlCol="0">
                <a:spAutoFit/>
              </a:bodyPr>
              <a:lstStyle/>
              <a:p>
                <a:endParaRPr lang="en-US" sz="2400"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799" y="-156936"/>
            <a:ext cx="12572160" cy="7338437"/>
          </a:xfrm>
          <a:prstGeom prst="rect">
            <a:avLst/>
          </a:prstGeom>
        </p:spPr>
      </p:pic>
    </p:spTree>
    <p:extLst>
      <p:ext uri="{BB962C8B-B14F-4D97-AF65-F5344CB8AC3E}">
        <p14:creationId xmlns:p14="http://schemas.microsoft.com/office/powerpoint/2010/main" val="2281894157"/>
      </p:ext>
    </p:extLst>
  </p:cSld>
  <p:clrMapOvr>
    <a:masterClrMapping/>
  </p:clrMapOvr>
</p:sld>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9EDCF03A94AC49921C3ABB7BDFCB3F" ma:contentTypeVersion="2" ma:contentTypeDescription="Create a new document." ma:contentTypeScope="" ma:versionID="c7a6a286c8d6145848d913063d60edc5">
  <xsd:schema xmlns:xsd="http://www.w3.org/2001/XMLSchema" xmlns:xs="http://www.w3.org/2001/XMLSchema" xmlns:p="http://schemas.microsoft.com/office/2006/metadata/properties" xmlns:ns2="204b01a4-1b46-4c78-96b4-48c9e96830a3" targetNamespace="http://schemas.microsoft.com/office/2006/metadata/properties" ma:root="true" ma:fieldsID="21ec870ac1ead7621c68ba89b76a63d5" ns2:_="">
    <xsd:import namespace="204b01a4-1b46-4c78-96b4-48c9e96830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01a4-1b46-4c78-96b4-48c9e96830a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9675AA-813E-4176-ABB1-5ACB293EB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01a4-1b46-4c78-96b4-48c9e9683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AA2E6C-506C-44BF-98B5-373FEE3DCA88}">
  <ds:schemaRefs>
    <ds:schemaRef ds:uri="http://schemas.microsoft.com/sharepoint/v3/contenttype/forms"/>
  </ds:schemaRefs>
</ds:datastoreItem>
</file>

<file path=customXml/itemProps3.xml><?xml version="1.0" encoding="utf-8"?>
<ds:datastoreItem xmlns:ds="http://schemas.openxmlformats.org/officeDocument/2006/customXml" ds:itemID="{DD77C9E3-1B06-46F1-B79D-4B433ADBAE5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04b01a4-1b46-4c78-96b4-48c9e96830a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17846</TotalTime>
  <Words>730</Words>
  <Application>Microsoft Office PowerPoint</Application>
  <PresentationFormat>Panorámica</PresentationFormat>
  <Paragraphs>144</Paragraphs>
  <Slides>31</Slides>
  <Notes>17</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31</vt:i4>
      </vt:variant>
    </vt:vector>
  </HeadingPairs>
  <TitlesOfParts>
    <vt:vector size="48" baseType="lpstr">
      <vt:lpstr>Helvetica35-Thin</vt:lpstr>
      <vt:lpstr>Segoe UI Semilight</vt:lpstr>
      <vt:lpstr>Segoe UI Semibold</vt:lpstr>
      <vt:lpstr>Roboto Light</vt:lpstr>
      <vt:lpstr>Tw Cen MT</vt:lpstr>
      <vt:lpstr>Courier New</vt:lpstr>
      <vt:lpstr>Exo</vt:lpstr>
      <vt:lpstr>Roboto</vt:lpstr>
      <vt:lpstr>Helvetica Light</vt:lpstr>
      <vt:lpstr>Helvetica</vt:lpstr>
      <vt:lpstr>Arial</vt:lpstr>
      <vt:lpstr>Arial (Cuerpo)</vt:lpstr>
      <vt:lpstr>Open Sans</vt:lpstr>
      <vt:lpstr>Segoe UI Light</vt:lpstr>
      <vt:lpstr>Segoe UI</vt:lpstr>
      <vt:lpstr>Calibri</vt:lpstr>
      <vt:lpstr>ThemeLight</vt:lpstr>
      <vt:lpstr>Aprendiendo Xamarin!</vt:lpstr>
      <vt:lpstr>Presentación de PowerPoint</vt:lpstr>
      <vt:lpstr>Javier Suárez</vt:lpstr>
      <vt:lpstr>Presentación de PowerPoint</vt:lpstr>
      <vt:lpstr>Presentación de PowerPoint</vt:lpstr>
      <vt:lpstr>Presentación de PowerPoint</vt:lpstr>
      <vt:lpstr>EL RETO</vt:lpstr>
      <vt:lpstr>EN TELÉFONOS, LA CALIDAD CUESTA</vt:lpstr>
      <vt:lpstr>Presentación de PowerPoint</vt:lpstr>
      <vt:lpstr>Presentación de PowerPoint</vt:lpstr>
      <vt:lpstr>DIVERSIFICACIÓN EN IOS</vt:lpstr>
      <vt:lpstr>Xamarin Profiler</vt:lpstr>
      <vt:lpstr>Xamarin Profiler</vt:lpstr>
      <vt:lpstr>Xamarin Inspector</vt:lpstr>
      <vt:lpstr>Xamarin Inspector</vt:lpstr>
      <vt:lpstr>Probando Xamarin Inspector</vt:lpstr>
      <vt:lpstr>Presentación de PowerPoint</vt:lpstr>
      <vt:lpstr>¿Cómo testeamos?</vt:lpstr>
      <vt:lpstr>INTRODUCCIÓN A XAMARIN.UITEST</vt:lpstr>
      <vt:lpstr>Xamarin.UITest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App Center</vt:lpstr>
      <vt:lpstr>Presentación de PowerPoint</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Assin Sunye</dc:creator>
  <cp:lastModifiedBy>Javier Suárez Ruiz</cp:lastModifiedBy>
  <cp:revision>934</cp:revision>
  <dcterms:created xsi:type="dcterms:W3CDTF">2015-09-03T07:07:39Z</dcterms:created>
  <dcterms:modified xsi:type="dcterms:W3CDTF">2018-02-16T18:57:19Z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0x0101000B9EDCF03A94AC49921C3ABB7BDFCB3F</vt:lpwstr>
  </property>
</Properties>
</file>